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31"/>
  </p:notesMasterIdLst>
  <p:sldIdLst>
    <p:sldId id="256" r:id="rId2"/>
    <p:sldId id="306" r:id="rId3"/>
    <p:sldId id="258" r:id="rId4"/>
    <p:sldId id="308" r:id="rId5"/>
    <p:sldId id="261" r:id="rId6"/>
    <p:sldId id="309" r:id="rId7"/>
    <p:sldId id="310" r:id="rId8"/>
    <p:sldId id="311" r:id="rId9"/>
    <p:sldId id="312" r:id="rId10"/>
    <p:sldId id="313" r:id="rId11"/>
    <p:sldId id="315" r:id="rId12"/>
    <p:sldId id="316" r:id="rId13"/>
    <p:sldId id="317" r:id="rId14"/>
    <p:sldId id="314" r:id="rId15"/>
    <p:sldId id="318" r:id="rId16"/>
    <p:sldId id="264" r:id="rId17"/>
    <p:sldId id="321" r:id="rId18"/>
    <p:sldId id="324" r:id="rId19"/>
    <p:sldId id="323" r:id="rId20"/>
    <p:sldId id="322" r:id="rId21"/>
    <p:sldId id="329" r:id="rId22"/>
    <p:sldId id="330" r:id="rId23"/>
    <p:sldId id="331" r:id="rId24"/>
    <p:sldId id="332" r:id="rId25"/>
    <p:sldId id="262" r:id="rId26"/>
    <p:sldId id="325" r:id="rId27"/>
    <p:sldId id="326" r:id="rId28"/>
    <p:sldId id="327" r:id="rId29"/>
    <p:sldId id="328" r:id="rId30"/>
  </p:sldIdLst>
  <p:sldSz cx="9144000" cy="5143500" type="screen16x9"/>
  <p:notesSz cx="6858000" cy="9144000"/>
  <p:embeddedFontLst>
    <p:embeddedFont>
      <p:font typeface="Anaheim" panose="020B0604020202020204" charset="0"/>
      <p:regular r:id="rId32"/>
      <p:bold r:id="rId33"/>
    </p:embeddedFont>
    <p:embeddedFont>
      <p:font typeface="Bebas Neue" panose="020B0606020202050201" pitchFamily="34" charset="0"/>
      <p:regular r:id="rId34"/>
    </p:embeddedFont>
    <p:embeddedFont>
      <p:font typeface="Montserrat" panose="00000500000000000000" pitchFamily="2" charset="0"/>
      <p:regular r:id="rId35"/>
      <p:bold r:id="rId36"/>
      <p:italic r:id="rId37"/>
      <p:boldItalic r:id="rId38"/>
    </p:embeddedFont>
    <p:embeddedFont>
      <p:font typeface="Montserrat Black" panose="00000A00000000000000" pitchFamily="2" charset="0"/>
      <p:bold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6CA0"/>
    <a:srgbClr val="00339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159206A-FE91-4C3C-B50D-A3DF66CCEA4D}">
  <a:tblStyle styleId="{0159206A-FE91-4C3C-B50D-A3DF66CCEA4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g1734a882cf6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7" name="Google Shape;1867;g1734a882cf6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35476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05230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g1734a882cf6_0_8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6" name="Google Shape;1636;g1734a882cf6_0_8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g1734a882cf6_0_8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6" name="Google Shape;1636;g1734a882cf6_0_8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96071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83052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9" name="Google Shape;1319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40431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g1734a882cf6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1" name="Google Shape;1441;g1734a882cf6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90806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g1734a882cf6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7" name="Google Shape;1867;g1734a882cf6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22192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9213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1" name="Google Shape;2251;g1734a882cf6_0_7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2" name="Google Shape;2252;g1734a882cf6_0_7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g14d33840f0f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2" name="Google Shape;1932;g14d33840f0f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13541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g1734a882cf6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7" name="Google Shape;1867;g1734a882cf6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1266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g1734a882cf6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7" name="Google Shape;1867;g1734a882cf6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0816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209382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g1734a882cf6_0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2" name="Google Shape;1402;g1734a882cf6_0_1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51956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" name="Google Shape;1886;g1734a882cf6_0_5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7" name="Google Shape;1887;g1734a882cf6_0_5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g1734a882cf6_0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2" name="Google Shape;1402;g1734a882cf6_0_1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4" name="Google Shape;2274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5" name="Google Shape;2275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1" name="Google Shape;1271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1" name="Google Shape;1271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57306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g1734a882cf6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7" name="Google Shape;1867;g1734a882cf6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02564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4345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g1734a882cf6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7" name="Google Shape;1867;g1734a882cf6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82285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6797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7"/>
          <p:cNvSpPr txBox="1">
            <a:spLocks noGrp="1"/>
          </p:cNvSpPr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71" name="Google Shape;671;p17"/>
          <p:cNvSpPr txBox="1">
            <a:spLocks noGrp="1"/>
          </p:cNvSpPr>
          <p:nvPr>
            <p:ph type="subTitle" idx="1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72" name="Google Shape;672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73" name="Google Shape;673;p17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7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7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7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7" name="Google Shape;677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78" name="Google Shape;678;p17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17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17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17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17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17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17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17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17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7" name="Google Shape;687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688" name="Google Shape;688;p17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7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7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7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7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7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3"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9"/>
          <p:cNvSpPr txBox="1">
            <a:spLocks noGrp="1"/>
          </p:cNvSpPr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25" name="Google Shape;725;p19"/>
          <p:cNvSpPr txBox="1">
            <a:spLocks noGrp="1"/>
          </p:cNvSpPr>
          <p:nvPr>
            <p:ph type="subTitle" idx="1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26" name="Google Shape;726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27" name="Google Shape;727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" name="Google Shape;737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38" name="Google Shape;738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50" name="Google Shape;750;p20"/>
          <p:cNvSpPr txBox="1">
            <a:spLocks noGrp="1"/>
          </p:cNvSpPr>
          <p:nvPr>
            <p:ph type="subTitle" idx="1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20"/>
          <p:cNvSpPr txBox="1">
            <a:spLocks noGrp="1"/>
          </p:cNvSpPr>
          <p:nvPr>
            <p:ph type="subTitle" idx="2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2" name="Google Shape;752;p20"/>
          <p:cNvSpPr txBox="1">
            <a:spLocks noGrp="1"/>
          </p:cNvSpPr>
          <p:nvPr>
            <p:ph type="subTitle" idx="3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3" name="Google Shape;753;p20"/>
          <p:cNvSpPr txBox="1">
            <a:spLocks noGrp="1"/>
          </p:cNvSpPr>
          <p:nvPr>
            <p:ph type="subTitle" idx="4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754" name="Google Shape;754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55" name="Google Shape;755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9" name="Google Shape;759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60" name="Google Shape;760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9" name="Google Shape;769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70" name="Google Shape;770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4" name="Google Shape;774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5" name="Google Shape;775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6" name="Google Shape;816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7" name="Google Shape;817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9"/>
          <p:cNvSpPr txBox="1">
            <a:spLocks noGrp="1"/>
          </p:cNvSpPr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02" name="Google Shape;1002;p29"/>
          <p:cNvSpPr txBox="1">
            <a:spLocks noGrp="1"/>
          </p:cNvSpPr>
          <p:nvPr>
            <p:ph type="subTitle" idx="1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3" name="Google Shape;1003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04" name="Google Shape;1004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05" name="Google Shape;1005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06" name="Google Shape;1006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07" name="Google Shape;1007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08" name="Google Shape;1008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09" name="Google Shape;1009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0" name="Google Shape;1010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1" name="Google Shape;1011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2" name="Google Shape;1012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3" name="Google Shape;1013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4" name="Google Shape;1014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5" name="Google Shape;1015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6" name="Google Shape;1016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7" name="Google Shape;1017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8" name="Google Shape;1018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9" name="Google Shape;1019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0" name="Google Shape;1020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1" name="Google Shape;1021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2" name="Google Shape;1022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3" name="Google Shape;1023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4" name="Google Shape;1024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5" name="Google Shape;1025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6" name="Google Shape;1026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7" name="Google Shape;1027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8" name="Google Shape;1028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9" name="Google Shape;1029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0" name="Google Shape;1030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1" name="Google Shape;1031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2" name="Google Shape;1032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3" name="Google Shape;1033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4" name="Google Shape;1034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37" name="Google Shape;1037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1044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45" name="Google Shape;1045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" name="Google Shape;1048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49" name="Google Shape;1049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0" name="Google Shape;1050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51" name="Google Shape;1051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52" name="Google Shape;1052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3" name="Google Shape;1063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4" name="Google Shape;1064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" name="Google Shape;1065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" name="Google Shape;1066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" name="Google Shape;1067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" name="Google Shape;1068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" name="Google Shape;1069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0" name="Google Shape;1070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1" name="Google Shape;1071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2" name="Google Shape;1072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3" name="Google Shape;1073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4" name="Google Shape;1074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5" name="Google Shape;1075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" name="Google Shape;1076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" name="Google Shape;1077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8" name="Google Shape;1078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81" name="Google Shape;1081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" name="Google Shape;1083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" name="Google Shape;1084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" name="Google Shape;1085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" name="Google Shape;1086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" name="Google Shape;1087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" name="Google Shape;1088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89" name="Google Shape;1089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5"/>
          <p:cNvSpPr txBox="1">
            <a:spLocks noGrp="1"/>
          </p:cNvSpPr>
          <p:nvPr>
            <p:ph type="subTitle" idx="1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6" name="Google Shape;206;p5"/>
          <p:cNvSpPr txBox="1">
            <a:spLocks noGrp="1"/>
          </p:cNvSpPr>
          <p:nvPr>
            <p:ph type="subTitle" idx="2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7" name="Google Shape;207;p5"/>
          <p:cNvSpPr txBox="1">
            <a:spLocks noGrp="1"/>
          </p:cNvSpPr>
          <p:nvPr>
            <p:ph type="subTitle" idx="3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ubTitle" idx="4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38" name="Google Shape;538;p1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13"/>
          <p:cNvSpPr txBox="1">
            <a:spLocks noGrp="1"/>
          </p:cNvSpPr>
          <p:nvPr>
            <p:ph type="title" idx="2" hasCustomPrompt="1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0" name="Google Shape;540;p1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1" name="Google Shape;541;p1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13"/>
          <p:cNvSpPr txBox="1">
            <a:spLocks noGrp="1"/>
          </p:cNvSpPr>
          <p:nvPr>
            <p:ph type="title" idx="5" hasCustomPrompt="1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3" name="Google Shape;543;p1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4" name="Google Shape;544;p1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5" name="Google Shape;545;p13"/>
          <p:cNvSpPr txBox="1">
            <a:spLocks noGrp="1"/>
          </p:cNvSpPr>
          <p:nvPr>
            <p:ph type="title" idx="8" hasCustomPrompt="1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6" name="Google Shape;546;p1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7" name="Google Shape;547;p1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8" name="Google Shape;548;p13"/>
          <p:cNvSpPr txBox="1">
            <a:spLocks noGrp="1"/>
          </p:cNvSpPr>
          <p:nvPr>
            <p:ph type="title" idx="14" hasCustomPrompt="1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9" name="Google Shape;549;p1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0" name="Google Shape;550;p13"/>
          <p:cNvSpPr txBox="1">
            <a:spLocks noGrp="1"/>
          </p:cNvSpPr>
          <p:nvPr>
            <p:ph type="subTitle" idx="16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1" name="Google Shape;551;p13"/>
          <p:cNvSpPr txBox="1">
            <a:spLocks noGrp="1"/>
          </p:cNvSpPr>
          <p:nvPr>
            <p:ph type="title" idx="17" hasCustomPrompt="1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2" name="Google Shape;552;p13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53" name="Google Shape;55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4" name="Google Shape;55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5" name="Google Shape;55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6" name="Google Shape;55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94" name="Google Shape;59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" name="Google Shape;625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26" name="Google Shape;626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27" name="Google Shape;627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0" name="Google Shape;640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4" name="Google Shape;644;p15"/>
          <p:cNvSpPr txBox="1">
            <a:spLocks noGrp="1"/>
          </p:cNvSpPr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5" name="Google Shape;645;p15"/>
          <p:cNvSpPr txBox="1">
            <a:spLocks noGrp="1"/>
          </p:cNvSpPr>
          <p:nvPr>
            <p:ph type="subTitle" idx="1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6" name="Google Shape;646;p15"/>
          <p:cNvSpPr>
            <a:spLocks noGrp="1"/>
          </p:cNvSpPr>
          <p:nvPr>
            <p:ph type="pic" idx="2"/>
          </p:nvPr>
        </p:nvSpPr>
        <p:spPr>
          <a:xfrm>
            <a:off x="4627875" y="778125"/>
            <a:ext cx="3627900" cy="3762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9" name="Google Shape;649;p16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650" name="Google Shape;650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51" name="Google Shape;651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52" name="Google Shape;652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5" name="Google Shape;665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5" r:id="rId5"/>
    <p:sldLayoutId id="2147483658" r:id="rId6"/>
    <p:sldLayoutId id="2147483659" r:id="rId7"/>
    <p:sldLayoutId id="2147483661" r:id="rId8"/>
    <p:sldLayoutId id="2147483662" r:id="rId9"/>
    <p:sldLayoutId id="2147483663" r:id="rId10"/>
    <p:sldLayoutId id="2147483665" r:id="rId11"/>
    <p:sldLayoutId id="2147483666" r:id="rId12"/>
    <p:sldLayoutId id="2147483668" r:id="rId13"/>
    <p:sldLayoutId id="2147483675" r:id="rId14"/>
    <p:sldLayoutId id="2147483676" r:id="rId15"/>
    <p:sldLayoutId id="2147483677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7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8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9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" name="Google Shape;1239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47" name="Google Shape;1247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8" name="Google Shape;1248;p35"/>
          <p:cNvSpPr txBox="1">
            <a:spLocks noGrp="1"/>
          </p:cNvSpPr>
          <p:nvPr>
            <p:ph type="ctrTitle"/>
          </p:nvPr>
        </p:nvSpPr>
        <p:spPr>
          <a:xfrm>
            <a:off x="549101" y="855475"/>
            <a:ext cx="8430775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800" dirty="0" err="1">
                <a:latin typeface="Montserrat Black"/>
                <a:ea typeface="Montserrat Black"/>
                <a:cs typeface="Montserrat Black"/>
                <a:sym typeface="Montserrat Black"/>
              </a:rPr>
              <a:t>MultiModel</a:t>
            </a:r>
            <a:r>
              <a:rPr lang="fr-FR" sz="4800" dirty="0">
                <a:latin typeface="Montserrat Black"/>
                <a:ea typeface="Montserrat Black"/>
                <a:cs typeface="Montserrat Black"/>
                <a:sym typeface="Montserrat Black"/>
              </a:rPr>
              <a:t> ARTIFICIAL INTELLIGENCE </a:t>
            </a:r>
            <a:r>
              <a:rPr lang="fr-FR" sz="4800" dirty="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(AI)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 err="1">
                <a:latin typeface="Montserrat"/>
                <a:ea typeface="Montserrat"/>
                <a:cs typeface="Montserrat"/>
                <a:sym typeface="Montserrat"/>
              </a:rPr>
              <a:t>Artificial</a:t>
            </a:r>
            <a:r>
              <a:rPr lang="fr-FR" sz="2800" dirty="0">
                <a:latin typeface="Montserrat"/>
                <a:ea typeface="Montserrat"/>
                <a:cs typeface="Montserrat"/>
                <a:sym typeface="Montserrat"/>
              </a:rPr>
              <a:t> Intelligence 2</a:t>
            </a:r>
          </a:p>
        </p:txBody>
      </p:sp>
      <p:sp>
        <p:nvSpPr>
          <p:cNvPr id="4" name="Google Shape;1249;p35">
            <a:extLst>
              <a:ext uri="{FF2B5EF4-FFF2-40B4-BE49-F238E27FC236}">
                <a16:creationId xmlns:a16="http://schemas.microsoft.com/office/drawing/2014/main" id="{D955E71C-82E1-6BFE-97FC-E168B97623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49101" y="3484828"/>
            <a:ext cx="4528800" cy="6965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6995D9"/>
                </a:solidFill>
              </a:rPr>
              <a:t>Presented By:</a:t>
            </a:r>
            <a:endParaRPr lang="en" sz="1400" b="1" dirty="0">
              <a:solidFill>
                <a:schemeClr val="accent6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400" b="1" dirty="0">
                <a:solidFill>
                  <a:schemeClr val="accent6"/>
                </a:solidFill>
              </a:rPr>
              <a:t>Abdelkarim Douadjia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53"/>
          <p:cNvSpPr txBox="1">
            <a:spLocks noGrp="1"/>
          </p:cNvSpPr>
          <p:nvPr>
            <p:ph type="title"/>
          </p:nvPr>
        </p:nvSpPr>
        <p:spPr>
          <a:xfrm>
            <a:off x="716550" y="26239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800" b="1" dirty="0"/>
              <a:t>Key Components of Multimodal AI</a:t>
            </a:r>
          </a:p>
        </p:txBody>
      </p:sp>
      <p:sp>
        <p:nvSpPr>
          <p:cNvPr id="1870" name="Google Shape;1870;p53"/>
          <p:cNvSpPr txBox="1">
            <a:spLocks noGrp="1"/>
          </p:cNvSpPr>
          <p:nvPr>
            <p:ph type="subTitle" idx="1"/>
          </p:nvPr>
        </p:nvSpPr>
        <p:spPr>
          <a:xfrm>
            <a:off x="-139873" y="1026658"/>
            <a:ext cx="9374184" cy="36858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sz="1500" b="1" dirty="0">
                <a:solidFill>
                  <a:srgbClr val="456CA0"/>
                </a:solidFill>
              </a:rPr>
              <a:t>1.  </a:t>
            </a:r>
            <a:r>
              <a:rPr lang="en-US" sz="1500" b="1" dirty="0"/>
              <a:t>Data Fusion</a:t>
            </a:r>
            <a:r>
              <a:rPr lang="en-US" sz="1500" dirty="0"/>
              <a:t>:</a:t>
            </a:r>
          </a:p>
          <a:p>
            <a:pPr lvl="1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en-US" sz="1500" dirty="0"/>
              <a:t>Bringing together inputs from various sources to make sense of the full picture.</a:t>
            </a:r>
          </a:p>
          <a:p>
            <a:pPr lvl="1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en-US" sz="1500" dirty="0"/>
              <a:t>Example: Combining camera views and audio feeds in video conferencing tools.</a:t>
            </a:r>
          </a:p>
          <a:p>
            <a:pPr marL="139700" indent="0">
              <a:buNone/>
            </a:pPr>
            <a:r>
              <a:rPr lang="en-US" sz="1500" b="1" dirty="0">
                <a:solidFill>
                  <a:srgbClr val="456CA0"/>
                </a:solidFill>
              </a:rPr>
              <a:t>2.  </a:t>
            </a:r>
            <a:r>
              <a:rPr lang="en-US" sz="1500" b="1" dirty="0"/>
              <a:t>Feature Representation</a:t>
            </a:r>
            <a:r>
              <a:rPr lang="en-US" sz="1500" dirty="0"/>
              <a:t>:</a:t>
            </a:r>
          </a:p>
          <a:p>
            <a:pPr marL="139700" indent="0">
              <a:buNone/>
            </a:pPr>
            <a:r>
              <a:rPr lang="en-US" sz="1500" dirty="0"/>
              <a:t>      Turning different types of data into machine-readable formats. For instance:</a:t>
            </a:r>
          </a:p>
          <a:p>
            <a:pPr lvl="2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en-US" sz="1500" dirty="0"/>
              <a:t>Images are processed by Convolutional Neural Networks (CNNs).</a:t>
            </a:r>
          </a:p>
          <a:p>
            <a:pPr lvl="2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en-US" sz="1500" dirty="0"/>
              <a:t>Text is encoded by Recurrent Neural Networks (RNNs) or Transformers.</a:t>
            </a:r>
          </a:p>
          <a:p>
            <a:pPr marL="139700" indent="0">
              <a:buNone/>
            </a:pPr>
            <a:r>
              <a:rPr lang="en-US" sz="1500" b="1" dirty="0">
                <a:solidFill>
                  <a:srgbClr val="456CA0"/>
                </a:solidFill>
              </a:rPr>
              <a:t>3.   </a:t>
            </a:r>
            <a:r>
              <a:rPr lang="en-US" sz="1500" b="1" dirty="0"/>
              <a:t>Learning Architectures</a:t>
            </a:r>
            <a:r>
              <a:rPr lang="en-US" sz="1500" dirty="0"/>
              <a:t>:</a:t>
            </a:r>
          </a:p>
          <a:p>
            <a:pPr lvl="1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en-US" sz="1500" dirty="0"/>
              <a:t>Models that process and align data from multiple modalities. Examples include attention-based networks and hybrid architectures.</a:t>
            </a:r>
            <a:endParaRPr lang="en-US" sz="1500" dirty="0">
              <a:solidFill>
                <a:srgbClr val="456CA0"/>
              </a:solidFill>
            </a:endParaRPr>
          </a:p>
          <a:p>
            <a:pPr marL="139700" indent="0">
              <a:buNone/>
            </a:pPr>
            <a:r>
              <a:rPr lang="en-US" sz="1500" b="1" dirty="0">
                <a:solidFill>
                  <a:srgbClr val="456CA0"/>
                </a:solidFill>
              </a:rPr>
              <a:t>4.   </a:t>
            </a:r>
            <a:r>
              <a:rPr lang="en-US" sz="1500" b="1" dirty="0"/>
              <a:t>Cross-Modality Interaction</a:t>
            </a:r>
            <a:r>
              <a:rPr lang="en-US" sz="1500" dirty="0"/>
              <a:t>:</a:t>
            </a:r>
          </a:p>
          <a:p>
            <a:pPr lvl="1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en-US" sz="1500" dirty="0"/>
              <a:t>Aligning and connecting inputs, such as matching lip movement in videos to spoken words.</a:t>
            </a:r>
          </a:p>
        </p:txBody>
      </p:sp>
      <p:grpSp>
        <p:nvGrpSpPr>
          <p:cNvPr id="1871" name="Google Shape;1871;p53"/>
          <p:cNvGrpSpPr/>
          <p:nvPr/>
        </p:nvGrpSpPr>
        <p:grpSpPr>
          <a:xfrm>
            <a:off x="4260497" y="4762204"/>
            <a:ext cx="76825" cy="76800"/>
            <a:chOff x="3104875" y="1099400"/>
            <a:chExt cx="76825" cy="76800"/>
          </a:xfrm>
        </p:grpSpPr>
        <p:sp>
          <p:nvSpPr>
            <p:cNvPr id="1872" name="Google Shape;1872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4" name="Google Shape;1874;p53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875" name="Google Shape;1875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7" name="Google Shape;1877;p53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878" name="Google Shape;1878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80" name="Google Shape;1880;p53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3532389" y="4135262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1" name="Google Shape;1881;p53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-264765" y="4420314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3" name="Google Shape;1883;p53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153454" y="202268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4" name="Google Shape;1884;p53"/>
          <p:cNvPicPr preferRelativeResize="0"/>
          <p:nvPr/>
        </p:nvPicPr>
        <p:blipFill rotWithShape="1">
          <a:blip r:embed="rId6">
            <a:alphaModFix/>
          </a:blip>
          <a:srcRect l="25537" t="7152" r="23467" b="5838"/>
          <a:stretch/>
        </p:blipFill>
        <p:spPr>
          <a:xfrm>
            <a:off x="8258321" y="-370949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90508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0"/>
          <p:cNvSpPr txBox="1">
            <a:spLocks noGrp="1"/>
          </p:cNvSpPr>
          <p:nvPr>
            <p:ph type="title" idx="2"/>
          </p:nvPr>
        </p:nvSpPr>
        <p:spPr>
          <a:xfrm>
            <a:off x="719999" y="1496250"/>
            <a:ext cx="168002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1385" name="Google Shape;1385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40"/>
          <p:cNvSpPr txBox="1">
            <a:spLocks noGrp="1"/>
          </p:cNvSpPr>
          <p:nvPr>
            <p:ph type="title"/>
          </p:nvPr>
        </p:nvSpPr>
        <p:spPr>
          <a:xfrm>
            <a:off x="719999" y="2796585"/>
            <a:ext cx="6141284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sz="4000" b="1" dirty="0"/>
              <a:t>Applications of Multimodal AI</a:t>
            </a:r>
          </a:p>
        </p:txBody>
      </p:sp>
      <p:grpSp>
        <p:nvGrpSpPr>
          <p:cNvPr id="1390" name="Google Shape;1390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54014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" name="Google Shape;1638;p48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3612012" y="539512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639" name="Google Shape;1639;p48"/>
          <p:cNvSpPr txBox="1">
            <a:spLocks noGrp="1"/>
          </p:cNvSpPr>
          <p:nvPr>
            <p:ph type="title"/>
          </p:nvPr>
        </p:nvSpPr>
        <p:spPr>
          <a:xfrm>
            <a:off x="212819" y="111312"/>
            <a:ext cx="6798386" cy="6769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400" b="1" dirty="0"/>
              <a:t>Applications of Multimodal AI</a:t>
            </a:r>
            <a:endParaRPr lang="fr-FR" sz="1400" b="1" dirty="0"/>
          </a:p>
        </p:txBody>
      </p:sp>
      <p:sp>
        <p:nvSpPr>
          <p:cNvPr id="1640" name="Google Shape;1640;p48"/>
          <p:cNvSpPr txBox="1">
            <a:spLocks noGrp="1"/>
          </p:cNvSpPr>
          <p:nvPr>
            <p:ph type="subTitle" idx="1"/>
          </p:nvPr>
        </p:nvSpPr>
        <p:spPr>
          <a:xfrm>
            <a:off x="93069" y="1101668"/>
            <a:ext cx="4319178" cy="31626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/>
            <a:r>
              <a:rPr lang="en-US" b="1" dirty="0">
                <a:solidFill>
                  <a:srgbClr val="456CA0"/>
                </a:solidFill>
              </a:rPr>
              <a:t>1.    </a:t>
            </a:r>
            <a:r>
              <a:rPr lang="fr-FR" b="1" dirty="0"/>
              <a:t>Healthcare</a:t>
            </a:r>
            <a:r>
              <a:rPr lang="fr-FR" dirty="0"/>
              <a:t>:</a:t>
            </a: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Using CT scans, patient records, and lab results for diagnosing diseases more accurately.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AI systems that can combine these sources are helping detect conditions like cancer earlier.</a:t>
            </a:r>
          </a:p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 marL="482600" indent="-342900">
              <a:buFont typeface="Montserrat"/>
              <a:buAutoNum type="arabicPeriod" startAt="2"/>
            </a:pPr>
            <a:r>
              <a:rPr lang="fr-FR" b="1" dirty="0" err="1"/>
              <a:t>Accessibility</a:t>
            </a:r>
            <a:r>
              <a:rPr lang="fr-FR" dirty="0"/>
              <a:t>:</a:t>
            </a:r>
            <a:endParaRPr lang="en-US" b="1" dirty="0"/>
          </a:p>
          <a:p>
            <a:pPr marL="482600" indent="-342900">
              <a:buFont typeface="Arial" panose="020B0604020202020204" pitchFamily="34" charset="0"/>
              <a:buChar char="•"/>
            </a:pPr>
            <a:r>
              <a:rPr lang="en-US" dirty="0"/>
              <a:t>Translating spoken words into sign language using video and audio.</a:t>
            </a:r>
          </a:p>
          <a:p>
            <a:pPr marL="482600" indent="-342900">
              <a:buFont typeface="Arial" panose="020B0604020202020204" pitchFamily="34" charset="0"/>
              <a:buChar char="•"/>
            </a:pPr>
            <a:r>
              <a:rPr lang="en-US" dirty="0"/>
              <a:t>Assisting visually impaired users by describing images or surroundings.</a:t>
            </a:r>
          </a:p>
          <a:p>
            <a:pPr marL="4826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4254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139700" indent="0"/>
            <a:endParaRPr lang="fr-FR" dirty="0"/>
          </a:p>
          <a:p>
            <a:pPr marL="139700" indent="0"/>
            <a:endParaRPr lang="en-US" b="1" dirty="0"/>
          </a:p>
          <a:p>
            <a:pPr marL="482600" indent="-342900">
              <a:buAutoNum type="arabicPeriod" startAt="2"/>
            </a:pPr>
            <a:endParaRPr lang="en-US" dirty="0"/>
          </a:p>
          <a:p>
            <a:pPr marL="482600" indent="-342900">
              <a:buFont typeface="+mj-lt"/>
              <a:buAutoNum type="arabicPeriod"/>
            </a:pPr>
            <a:endParaRPr lang="en-US" b="1" dirty="0"/>
          </a:p>
          <a:p>
            <a:pPr marL="139700" indent="0"/>
            <a:endParaRPr lang="en-US" dirty="0"/>
          </a:p>
          <a:p>
            <a:pPr marL="482600" indent="-342900">
              <a:buFont typeface="Arial" panose="020B0604020202020204" pitchFamily="34" charset="0"/>
              <a:buChar char="•"/>
            </a:pPr>
            <a:endParaRPr lang="en-US" b="1" dirty="0"/>
          </a:p>
          <a:p>
            <a:pPr marL="596900" lvl="1" indent="0"/>
            <a:r>
              <a:rPr lang="en-US" b="1" dirty="0"/>
              <a:t>		</a:t>
            </a:r>
            <a:endParaRPr lang="en-US" dirty="0"/>
          </a:p>
        </p:txBody>
      </p:sp>
      <p:pic>
        <p:nvPicPr>
          <p:cNvPr id="1641" name="Google Shape;1641;p4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t="6120" b="24646"/>
          <a:stretch/>
        </p:blipFill>
        <p:spPr>
          <a:xfrm>
            <a:off x="4627875" y="778125"/>
            <a:ext cx="3627900" cy="3762900"/>
          </a:xfrm>
          <a:prstGeom prst="roundRect">
            <a:avLst>
              <a:gd name="adj" fmla="val 16667"/>
            </a:avLst>
          </a:prstGeom>
        </p:spPr>
      </p:pic>
      <p:grpSp>
        <p:nvGrpSpPr>
          <p:cNvPr id="1645" name="Google Shape;1645;p48"/>
          <p:cNvGrpSpPr/>
          <p:nvPr/>
        </p:nvGrpSpPr>
        <p:grpSpPr>
          <a:xfrm>
            <a:off x="3878075" y="701325"/>
            <a:ext cx="76825" cy="76800"/>
            <a:chOff x="3104875" y="1099400"/>
            <a:chExt cx="76825" cy="76800"/>
          </a:xfrm>
        </p:grpSpPr>
        <p:sp>
          <p:nvSpPr>
            <p:cNvPr id="1646" name="Google Shape;1646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8" name="Google Shape;1648;p48"/>
          <p:cNvGrpSpPr/>
          <p:nvPr/>
        </p:nvGrpSpPr>
        <p:grpSpPr>
          <a:xfrm>
            <a:off x="3801250" y="4276950"/>
            <a:ext cx="76825" cy="76800"/>
            <a:chOff x="3104875" y="1099400"/>
            <a:chExt cx="76825" cy="76800"/>
          </a:xfrm>
        </p:grpSpPr>
        <p:sp>
          <p:nvSpPr>
            <p:cNvPr id="1649" name="Google Shape;1649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51" name="Google Shape;1651;p4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7730654" y="4831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2" name="Google Shape;1652;p48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4275685" y="3880450"/>
            <a:ext cx="1175233" cy="763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" name="Google Shape;1638;p48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3612012" y="539512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639" name="Google Shape;1639;p48"/>
          <p:cNvSpPr txBox="1">
            <a:spLocks noGrp="1"/>
          </p:cNvSpPr>
          <p:nvPr>
            <p:ph type="title"/>
          </p:nvPr>
        </p:nvSpPr>
        <p:spPr>
          <a:xfrm>
            <a:off x="212819" y="111312"/>
            <a:ext cx="6798386" cy="6769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400" b="1" dirty="0"/>
              <a:t>Applications of Multimodal AI</a:t>
            </a:r>
          </a:p>
        </p:txBody>
      </p:sp>
      <p:sp>
        <p:nvSpPr>
          <p:cNvPr id="1640" name="Google Shape;1640;p48"/>
          <p:cNvSpPr txBox="1">
            <a:spLocks noGrp="1"/>
          </p:cNvSpPr>
          <p:nvPr>
            <p:ph type="subTitle" idx="1"/>
          </p:nvPr>
        </p:nvSpPr>
        <p:spPr>
          <a:xfrm>
            <a:off x="93069" y="1062275"/>
            <a:ext cx="4319178" cy="39358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600" indent="-342900">
              <a:buAutoNum type="arabicPeriod" startAt="3"/>
            </a:pPr>
            <a:r>
              <a:rPr lang="fr-FR" b="1" dirty="0"/>
              <a:t>Entertainment</a:t>
            </a:r>
            <a:r>
              <a:rPr lang="fr-FR" dirty="0"/>
              <a:t>:</a:t>
            </a:r>
          </a:p>
          <a:p>
            <a:pPr marL="425450" indent="-285750">
              <a:buFont typeface="Arial" panose="020B0604020202020204" pitchFamily="34" charset="0"/>
              <a:buChar char="•"/>
            </a:pPr>
            <a:r>
              <a:rPr lang="en-US" dirty="0"/>
              <a:t>Generating lip-synced animations for gaming and virtual reality.</a:t>
            </a:r>
          </a:p>
          <a:p>
            <a:pPr marL="425450" indent="-285750">
              <a:buFont typeface="Arial" panose="020B0604020202020204" pitchFamily="34" charset="0"/>
              <a:buChar char="•"/>
            </a:pPr>
            <a:r>
              <a:rPr lang="en-US" dirty="0"/>
              <a:t>Combining soundtracks and visuals for improved storytelling.</a:t>
            </a:r>
          </a:p>
          <a:p>
            <a:endParaRPr lang="en-US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4.    </a:t>
            </a:r>
            <a:r>
              <a:rPr lang="fr-FR" b="1" dirty="0" err="1"/>
              <a:t>Autonomous</a:t>
            </a:r>
            <a:r>
              <a:rPr lang="fr-FR" b="1" dirty="0"/>
              <a:t> </a:t>
            </a:r>
            <a:r>
              <a:rPr lang="fr-FR" b="1" dirty="0" err="1"/>
              <a:t>Vehicles</a:t>
            </a:r>
            <a:r>
              <a:rPr lang="fr-FR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Fusing GPS, LIDAR, and camera data to navigate safely.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482600" indent="-342900">
              <a:buFont typeface="+mj-lt"/>
              <a:buAutoNum type="arabicPeriod"/>
            </a:pPr>
            <a:endParaRPr lang="en-US" b="1" dirty="0"/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5.    </a:t>
            </a:r>
            <a:r>
              <a:rPr lang="fr-FR" b="1" dirty="0" err="1"/>
              <a:t>Artificial</a:t>
            </a:r>
            <a:r>
              <a:rPr lang="fr-FR" b="1" dirty="0"/>
              <a:t> Evolution (</a:t>
            </a:r>
            <a:r>
              <a:rPr lang="fr-FR" b="1" dirty="0" err="1"/>
              <a:t>Husbands</a:t>
            </a:r>
            <a:r>
              <a:rPr lang="fr-FR" b="1" dirty="0"/>
              <a:t> et al., 1997):</a:t>
            </a:r>
            <a:endParaRPr lang="fr-FR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Virtual assistants that understand gestures alongside spoken commands.</a:t>
            </a:r>
          </a:p>
          <a:p>
            <a:pPr marL="139700" indent="0"/>
            <a:endParaRPr lang="en-US" b="1" dirty="0"/>
          </a:p>
          <a:p>
            <a:pPr marL="482600" indent="-342900">
              <a:buAutoNum type="arabicPeriod" startAt="2"/>
            </a:pPr>
            <a:endParaRPr lang="en-US" dirty="0"/>
          </a:p>
          <a:p>
            <a:pPr marL="482600" indent="-342900">
              <a:buFont typeface="+mj-lt"/>
              <a:buAutoNum type="arabicPeriod"/>
            </a:pPr>
            <a:endParaRPr lang="en-US" b="1" dirty="0"/>
          </a:p>
          <a:p>
            <a:pPr marL="139700" indent="0"/>
            <a:endParaRPr lang="en-US" dirty="0"/>
          </a:p>
          <a:p>
            <a:pPr marL="482600" indent="-342900">
              <a:buFont typeface="Arial" panose="020B0604020202020204" pitchFamily="34" charset="0"/>
              <a:buChar char="•"/>
            </a:pPr>
            <a:endParaRPr lang="en-US" b="1" dirty="0"/>
          </a:p>
          <a:p>
            <a:pPr marL="596900" lvl="1" indent="0"/>
            <a:r>
              <a:rPr lang="en-US" b="1" dirty="0"/>
              <a:t>		</a:t>
            </a:r>
            <a:endParaRPr lang="en-US" dirty="0"/>
          </a:p>
        </p:txBody>
      </p:sp>
      <p:pic>
        <p:nvPicPr>
          <p:cNvPr id="1641" name="Google Shape;1641;p48"/>
          <p:cNvPicPr preferRelativeResize="0">
            <a:picLocks noGrp="1"/>
          </p:cNvPicPr>
          <p:nvPr>
            <p:ph type="pic" idx="2"/>
          </p:nvPr>
        </p:nvPicPr>
        <p:blipFill>
          <a:blip r:embed="rId4"/>
          <a:srcRect t="12276" b="12276"/>
          <a:stretch/>
        </p:blipFill>
        <p:spPr>
          <a:xfrm>
            <a:off x="4863301" y="739725"/>
            <a:ext cx="3627900" cy="3749040"/>
          </a:xfrm>
          <a:prstGeom prst="roundRect">
            <a:avLst>
              <a:gd name="adj" fmla="val 16667"/>
            </a:avLst>
          </a:prstGeom>
        </p:spPr>
      </p:pic>
      <p:grpSp>
        <p:nvGrpSpPr>
          <p:cNvPr id="1645" name="Google Shape;1645;p48"/>
          <p:cNvGrpSpPr/>
          <p:nvPr/>
        </p:nvGrpSpPr>
        <p:grpSpPr>
          <a:xfrm>
            <a:off x="3878075" y="701325"/>
            <a:ext cx="76825" cy="76800"/>
            <a:chOff x="3104875" y="1099400"/>
            <a:chExt cx="76825" cy="76800"/>
          </a:xfrm>
        </p:grpSpPr>
        <p:sp>
          <p:nvSpPr>
            <p:cNvPr id="1646" name="Google Shape;1646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8" name="Google Shape;1648;p48"/>
          <p:cNvGrpSpPr/>
          <p:nvPr/>
        </p:nvGrpSpPr>
        <p:grpSpPr>
          <a:xfrm>
            <a:off x="3801250" y="4276950"/>
            <a:ext cx="76825" cy="76800"/>
            <a:chOff x="3104875" y="1099400"/>
            <a:chExt cx="76825" cy="76800"/>
          </a:xfrm>
        </p:grpSpPr>
        <p:sp>
          <p:nvSpPr>
            <p:cNvPr id="1649" name="Google Shape;1649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51" name="Google Shape;1651;p4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7730654" y="4831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2" name="Google Shape;1652;p48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4275685" y="3880450"/>
            <a:ext cx="1175233" cy="7632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722667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0"/>
          <p:cNvSpPr txBox="1">
            <a:spLocks noGrp="1"/>
          </p:cNvSpPr>
          <p:nvPr>
            <p:ph type="title" idx="2"/>
          </p:nvPr>
        </p:nvSpPr>
        <p:spPr>
          <a:xfrm>
            <a:off x="719999" y="1496250"/>
            <a:ext cx="168002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pic>
        <p:nvPicPr>
          <p:cNvPr id="1385" name="Google Shape;1385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40"/>
          <p:cNvSpPr txBox="1">
            <a:spLocks noGrp="1"/>
          </p:cNvSpPr>
          <p:nvPr>
            <p:ph type="title"/>
          </p:nvPr>
        </p:nvSpPr>
        <p:spPr>
          <a:xfrm>
            <a:off x="720000" y="2666458"/>
            <a:ext cx="5209603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3600" b="1" dirty="0"/>
              <a:t>Challenges in Multimodal AI</a:t>
            </a:r>
          </a:p>
        </p:txBody>
      </p:sp>
      <p:grpSp>
        <p:nvGrpSpPr>
          <p:cNvPr id="1390" name="Google Shape;1390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48897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39"/>
          <p:cNvSpPr/>
          <p:nvPr/>
        </p:nvSpPr>
        <p:spPr>
          <a:xfrm rot="5400000">
            <a:off x="1496537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002E8A">
              <a:alpha val="3300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2" name="Google Shape;1322;p39"/>
          <p:cNvSpPr/>
          <p:nvPr/>
        </p:nvSpPr>
        <p:spPr>
          <a:xfrm rot="5400000">
            <a:off x="4093948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002E8A">
              <a:alpha val="3300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3" name="Google Shape;1323;p39"/>
          <p:cNvSpPr/>
          <p:nvPr/>
        </p:nvSpPr>
        <p:spPr>
          <a:xfrm rot="5400000">
            <a:off x="6691361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002E8A">
              <a:alpha val="3300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" name="Google Shape;1324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WE WORKING ON?</a:t>
            </a:r>
            <a:endParaRPr/>
          </a:p>
        </p:txBody>
      </p:sp>
      <p:sp>
        <p:nvSpPr>
          <p:cNvPr id="1325" name="Google Shape;1325;p39"/>
          <p:cNvSpPr txBox="1">
            <a:spLocks noGrp="1"/>
          </p:cNvSpPr>
          <p:nvPr>
            <p:ph type="subTitle" idx="1"/>
          </p:nvPr>
        </p:nvSpPr>
        <p:spPr>
          <a:xfrm>
            <a:off x="604898" y="3156494"/>
            <a:ext cx="2813075" cy="7061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dirty="0"/>
              <a:t>Gathering aligned and diverse datasets can be expensive and time-consuming.</a:t>
            </a:r>
          </a:p>
        </p:txBody>
      </p:sp>
      <p:sp>
        <p:nvSpPr>
          <p:cNvPr id="1326" name="Google Shape;1326;p39"/>
          <p:cNvSpPr txBox="1">
            <a:spLocks noGrp="1"/>
          </p:cNvSpPr>
          <p:nvPr>
            <p:ph type="subTitle" idx="2"/>
          </p:nvPr>
        </p:nvSpPr>
        <p:spPr>
          <a:xfrm>
            <a:off x="3288782" y="3163994"/>
            <a:ext cx="2597412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050" dirty="0"/>
              <a:t>Architectures that handle different data sources tend to be resource-intensive.</a:t>
            </a:r>
          </a:p>
        </p:txBody>
      </p:sp>
      <p:sp>
        <p:nvSpPr>
          <p:cNvPr id="1327" name="Google Shape;1327;p39"/>
          <p:cNvSpPr txBox="1">
            <a:spLocks noGrp="1"/>
          </p:cNvSpPr>
          <p:nvPr>
            <p:ph type="subTitle" idx="3"/>
          </p:nvPr>
        </p:nvSpPr>
        <p:spPr>
          <a:xfrm>
            <a:off x="5778114" y="3141783"/>
            <a:ext cx="2813075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dirty="0"/>
              <a:t>One data source may have more examples than another, creating biases.</a:t>
            </a:r>
          </a:p>
        </p:txBody>
      </p:sp>
      <p:sp>
        <p:nvSpPr>
          <p:cNvPr id="1328" name="Google Shape;1328;p39"/>
          <p:cNvSpPr txBox="1">
            <a:spLocks noGrp="1"/>
          </p:cNvSpPr>
          <p:nvPr>
            <p:ph type="subTitle" idx="4"/>
          </p:nvPr>
        </p:nvSpPr>
        <p:spPr>
          <a:xfrm>
            <a:off x="963835" y="27266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sz="1600" b="1" dirty="0"/>
              <a:t>Data Collection</a:t>
            </a:r>
            <a:r>
              <a:rPr lang="fr-FR" sz="1600" dirty="0"/>
              <a:t>:</a:t>
            </a:r>
          </a:p>
        </p:txBody>
      </p:sp>
      <p:sp>
        <p:nvSpPr>
          <p:cNvPr id="1329" name="Google Shape;1329;p39"/>
          <p:cNvSpPr txBox="1">
            <a:spLocks noGrp="1"/>
          </p:cNvSpPr>
          <p:nvPr>
            <p:ph type="subTitle" idx="5"/>
          </p:nvPr>
        </p:nvSpPr>
        <p:spPr>
          <a:xfrm>
            <a:off x="3133255" y="2739292"/>
            <a:ext cx="2813075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sz="1600" b="1" dirty="0" err="1"/>
              <a:t>Complex</a:t>
            </a:r>
            <a:r>
              <a:rPr lang="fr-FR" sz="1400" b="1" dirty="0"/>
              <a:t> </a:t>
            </a:r>
            <a:r>
              <a:rPr lang="fr-FR" sz="1400" b="1" dirty="0" err="1"/>
              <a:t>Models</a:t>
            </a:r>
            <a:r>
              <a:rPr lang="fr-FR" sz="1400" dirty="0"/>
              <a:t>:</a:t>
            </a:r>
          </a:p>
        </p:txBody>
      </p:sp>
      <p:sp>
        <p:nvSpPr>
          <p:cNvPr id="1330" name="Google Shape;1330;p39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sz="1400" b="1" dirty="0"/>
              <a:t>Data </a:t>
            </a:r>
            <a:r>
              <a:rPr lang="fr-FR" sz="1400" b="1" dirty="0" err="1"/>
              <a:t>Imbalance</a:t>
            </a:r>
            <a:r>
              <a:rPr lang="fr-FR" sz="1400" dirty="0"/>
              <a:t>:</a:t>
            </a:r>
          </a:p>
        </p:txBody>
      </p:sp>
      <p:grpSp>
        <p:nvGrpSpPr>
          <p:cNvPr id="1331" name="Google Shape;1331;p39"/>
          <p:cNvGrpSpPr/>
          <p:nvPr/>
        </p:nvGrpSpPr>
        <p:grpSpPr>
          <a:xfrm>
            <a:off x="1708816" y="1793256"/>
            <a:ext cx="531542" cy="602023"/>
            <a:chOff x="4020665" y="1431080"/>
            <a:chExt cx="531542" cy="602023"/>
          </a:xfrm>
        </p:grpSpPr>
        <p:sp>
          <p:nvSpPr>
            <p:cNvPr id="1332" name="Google Shape;1332;p39"/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9"/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9"/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9"/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9"/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9"/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9"/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9"/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9"/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9"/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9"/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9"/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9"/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9"/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9"/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" name="Google Shape;1347;p39"/>
          <p:cNvGrpSpPr/>
          <p:nvPr/>
        </p:nvGrpSpPr>
        <p:grpSpPr>
          <a:xfrm>
            <a:off x="4276642" y="1793289"/>
            <a:ext cx="590713" cy="601957"/>
            <a:chOff x="1230449" y="2288393"/>
            <a:chExt cx="590713" cy="601957"/>
          </a:xfrm>
        </p:grpSpPr>
        <p:sp>
          <p:nvSpPr>
            <p:cNvPr id="1348" name="Google Shape;1348;p39"/>
            <p:cNvSpPr/>
            <p:nvPr/>
          </p:nvSpPr>
          <p:spPr>
            <a:xfrm>
              <a:off x="1293202" y="2564645"/>
              <a:ext cx="80995" cy="55556"/>
            </a:xfrm>
            <a:custGeom>
              <a:avLst/>
              <a:gdLst/>
              <a:ahLst/>
              <a:cxnLst/>
              <a:rect l="l" t="t" r="r" b="b"/>
              <a:pathLst>
                <a:path w="2442" h="1675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1042"/>
                    <a:pt x="635" y="1675"/>
                    <a:pt x="1414" y="1675"/>
                  </a:cubicBezTo>
                  <a:lnTo>
                    <a:pt x="2177" y="1675"/>
                  </a:lnTo>
                  <a:cubicBezTo>
                    <a:pt x="2324" y="1675"/>
                    <a:pt x="2442" y="1556"/>
                    <a:pt x="2442" y="1409"/>
                  </a:cubicBezTo>
                  <a:cubicBezTo>
                    <a:pt x="2442" y="1262"/>
                    <a:pt x="2324" y="1143"/>
                    <a:pt x="2176" y="1143"/>
                  </a:cubicBezTo>
                  <a:lnTo>
                    <a:pt x="1414" y="1143"/>
                  </a:lnTo>
                  <a:cubicBezTo>
                    <a:pt x="927" y="1143"/>
                    <a:pt x="531" y="750"/>
                    <a:pt x="531" y="266"/>
                  </a:cubicBezTo>
                  <a:cubicBezTo>
                    <a:pt x="531" y="119"/>
                    <a:pt x="412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9"/>
            <p:cNvSpPr/>
            <p:nvPr/>
          </p:nvSpPr>
          <p:spPr>
            <a:xfrm>
              <a:off x="1327796" y="2667796"/>
              <a:ext cx="129287" cy="53798"/>
            </a:xfrm>
            <a:custGeom>
              <a:avLst/>
              <a:gdLst/>
              <a:ahLst/>
              <a:cxnLst/>
              <a:rect l="l" t="t" r="r" b="b"/>
              <a:pathLst>
                <a:path w="3898" h="1622" extrusionOk="0">
                  <a:moveTo>
                    <a:pt x="1361" y="0"/>
                  </a:moveTo>
                  <a:cubicBezTo>
                    <a:pt x="610" y="0"/>
                    <a:pt x="0" y="608"/>
                    <a:pt x="0" y="1355"/>
                  </a:cubicBezTo>
                  <a:cubicBezTo>
                    <a:pt x="0" y="1502"/>
                    <a:pt x="118" y="1621"/>
                    <a:pt x="266" y="1621"/>
                  </a:cubicBezTo>
                  <a:cubicBezTo>
                    <a:pt x="412" y="1621"/>
                    <a:pt x="531" y="1502"/>
                    <a:pt x="531" y="1355"/>
                  </a:cubicBezTo>
                  <a:cubicBezTo>
                    <a:pt x="531" y="902"/>
                    <a:pt x="903" y="532"/>
                    <a:pt x="1361" y="532"/>
                  </a:cubicBezTo>
                  <a:lnTo>
                    <a:pt x="3631" y="532"/>
                  </a:lnTo>
                  <a:cubicBezTo>
                    <a:pt x="3779" y="532"/>
                    <a:pt x="3897" y="413"/>
                    <a:pt x="3897" y="266"/>
                  </a:cubicBezTo>
                  <a:cubicBezTo>
                    <a:pt x="3898" y="119"/>
                    <a:pt x="3779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9"/>
            <p:cNvSpPr/>
            <p:nvPr/>
          </p:nvSpPr>
          <p:spPr>
            <a:xfrm>
              <a:off x="1474695" y="2667796"/>
              <a:ext cx="54229" cy="17645"/>
            </a:xfrm>
            <a:custGeom>
              <a:avLst/>
              <a:gdLst/>
              <a:ahLst/>
              <a:cxnLst/>
              <a:rect l="l" t="t" r="r" b="b"/>
              <a:pathLst>
                <a:path w="1635" h="532" extrusionOk="0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6" y="532"/>
                  </a:cubicBezTo>
                  <a:lnTo>
                    <a:pt x="1368" y="532"/>
                  </a:lnTo>
                  <a:cubicBezTo>
                    <a:pt x="1515" y="532"/>
                    <a:pt x="1634" y="413"/>
                    <a:pt x="1634" y="266"/>
                  </a:cubicBezTo>
                  <a:cubicBezTo>
                    <a:pt x="1634" y="119"/>
                    <a:pt x="1515" y="0"/>
                    <a:pt x="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9"/>
            <p:cNvSpPr/>
            <p:nvPr/>
          </p:nvSpPr>
          <p:spPr>
            <a:xfrm>
              <a:off x="1394429" y="2496453"/>
              <a:ext cx="72504" cy="72206"/>
            </a:xfrm>
            <a:custGeom>
              <a:avLst/>
              <a:gdLst/>
              <a:ahLst/>
              <a:cxnLst/>
              <a:rect l="l" t="t" r="r" b="b"/>
              <a:pathLst>
                <a:path w="2186" h="2177" extrusionOk="0">
                  <a:moveTo>
                    <a:pt x="1920" y="1"/>
                  </a:moveTo>
                  <a:cubicBezTo>
                    <a:pt x="1773" y="1"/>
                    <a:pt x="1654" y="120"/>
                    <a:pt x="1654" y="266"/>
                  </a:cubicBezTo>
                  <a:cubicBezTo>
                    <a:pt x="1654" y="1026"/>
                    <a:pt x="1031" y="1645"/>
                    <a:pt x="267" y="1645"/>
                  </a:cubicBezTo>
                  <a:cubicBezTo>
                    <a:pt x="120" y="1645"/>
                    <a:pt x="1" y="1763"/>
                    <a:pt x="1" y="1910"/>
                  </a:cubicBezTo>
                  <a:cubicBezTo>
                    <a:pt x="1" y="2058"/>
                    <a:pt x="120" y="2176"/>
                    <a:pt x="267" y="2176"/>
                  </a:cubicBezTo>
                  <a:cubicBezTo>
                    <a:pt x="1324" y="2176"/>
                    <a:pt x="2186" y="1320"/>
                    <a:pt x="2186" y="266"/>
                  </a:cubicBezTo>
                  <a:cubicBezTo>
                    <a:pt x="2186" y="120"/>
                    <a:pt x="2066" y="1"/>
                    <a:pt x="1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9"/>
            <p:cNvSpPr/>
            <p:nvPr/>
          </p:nvSpPr>
          <p:spPr>
            <a:xfrm>
              <a:off x="1400798" y="2363053"/>
              <a:ext cx="49585" cy="45141"/>
            </a:xfrm>
            <a:custGeom>
              <a:avLst/>
              <a:gdLst/>
              <a:ahLst/>
              <a:cxnLst/>
              <a:rect l="l" t="t" r="r" b="b"/>
              <a:pathLst>
                <a:path w="1495" h="1361" extrusionOk="0">
                  <a:moveTo>
                    <a:pt x="1163" y="0"/>
                  </a:moveTo>
                  <a:cubicBezTo>
                    <a:pt x="560" y="0"/>
                    <a:pt x="50" y="469"/>
                    <a:pt x="11" y="1077"/>
                  </a:cubicBezTo>
                  <a:cubicBezTo>
                    <a:pt x="1" y="1224"/>
                    <a:pt x="112" y="1350"/>
                    <a:pt x="258" y="1359"/>
                  </a:cubicBezTo>
                  <a:cubicBezTo>
                    <a:pt x="264" y="1360"/>
                    <a:pt x="271" y="1360"/>
                    <a:pt x="276" y="1360"/>
                  </a:cubicBezTo>
                  <a:cubicBezTo>
                    <a:pt x="414" y="1360"/>
                    <a:pt x="531" y="1252"/>
                    <a:pt x="541" y="1112"/>
                  </a:cubicBezTo>
                  <a:cubicBezTo>
                    <a:pt x="562" y="784"/>
                    <a:pt x="837" y="532"/>
                    <a:pt x="1163" y="532"/>
                  </a:cubicBezTo>
                  <a:cubicBezTo>
                    <a:pt x="1176" y="532"/>
                    <a:pt x="1190" y="533"/>
                    <a:pt x="1203" y="534"/>
                  </a:cubicBezTo>
                  <a:cubicBezTo>
                    <a:pt x="1209" y="534"/>
                    <a:pt x="1215" y="534"/>
                    <a:pt x="1222" y="534"/>
                  </a:cubicBezTo>
                  <a:cubicBezTo>
                    <a:pt x="1360" y="534"/>
                    <a:pt x="1476" y="426"/>
                    <a:pt x="1485" y="286"/>
                  </a:cubicBezTo>
                  <a:cubicBezTo>
                    <a:pt x="1495" y="139"/>
                    <a:pt x="1384" y="13"/>
                    <a:pt x="1237" y="3"/>
                  </a:cubicBezTo>
                  <a:cubicBezTo>
                    <a:pt x="1212" y="1"/>
                    <a:pt x="1188" y="0"/>
                    <a:pt x="1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9"/>
            <p:cNvSpPr/>
            <p:nvPr/>
          </p:nvSpPr>
          <p:spPr>
            <a:xfrm>
              <a:off x="1403351" y="2707033"/>
              <a:ext cx="52902" cy="87761"/>
            </a:xfrm>
            <a:custGeom>
              <a:avLst/>
              <a:gdLst/>
              <a:ahLst/>
              <a:cxnLst/>
              <a:rect l="l" t="t" r="r" b="b"/>
              <a:pathLst>
                <a:path w="1595" h="2646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cubicBezTo>
                    <a:pt x="705" y="533"/>
                    <a:pt x="1062" y="888"/>
                    <a:pt x="1062" y="1323"/>
                  </a:cubicBezTo>
                  <a:cubicBezTo>
                    <a:pt x="1062" y="1760"/>
                    <a:pt x="705" y="2115"/>
                    <a:pt x="267" y="2115"/>
                  </a:cubicBezTo>
                  <a:cubicBezTo>
                    <a:pt x="120" y="2115"/>
                    <a:pt x="1" y="2234"/>
                    <a:pt x="1" y="2380"/>
                  </a:cubicBezTo>
                  <a:cubicBezTo>
                    <a:pt x="1" y="2528"/>
                    <a:pt x="120" y="2646"/>
                    <a:pt x="267" y="2646"/>
                  </a:cubicBezTo>
                  <a:cubicBezTo>
                    <a:pt x="999" y="2646"/>
                    <a:pt x="1594" y="2052"/>
                    <a:pt x="1594" y="1323"/>
                  </a:cubicBezTo>
                  <a:cubicBezTo>
                    <a:pt x="1594" y="594"/>
                    <a:pt x="99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9"/>
            <p:cNvSpPr/>
            <p:nvPr/>
          </p:nvSpPr>
          <p:spPr>
            <a:xfrm>
              <a:off x="1493600" y="2499405"/>
              <a:ext cx="47695" cy="77413"/>
            </a:xfrm>
            <a:custGeom>
              <a:avLst/>
              <a:gdLst/>
              <a:ahLst/>
              <a:cxnLst/>
              <a:rect l="l" t="t" r="r" b="b"/>
              <a:pathLst>
                <a:path w="1438" h="2334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cubicBezTo>
                    <a:pt x="619" y="533"/>
                    <a:pt x="906" y="817"/>
                    <a:pt x="906" y="1167"/>
                  </a:cubicBezTo>
                  <a:cubicBezTo>
                    <a:pt x="906" y="1517"/>
                    <a:pt x="619" y="1803"/>
                    <a:pt x="266" y="1803"/>
                  </a:cubicBezTo>
                  <a:cubicBezTo>
                    <a:pt x="120" y="1803"/>
                    <a:pt x="0" y="1922"/>
                    <a:pt x="0" y="2069"/>
                  </a:cubicBezTo>
                  <a:cubicBezTo>
                    <a:pt x="0" y="2216"/>
                    <a:pt x="120" y="2334"/>
                    <a:pt x="266" y="2334"/>
                  </a:cubicBezTo>
                  <a:cubicBezTo>
                    <a:pt x="912" y="2334"/>
                    <a:pt x="1437" y="1811"/>
                    <a:pt x="1437" y="1167"/>
                  </a:cubicBezTo>
                  <a:cubicBezTo>
                    <a:pt x="1438" y="524"/>
                    <a:pt x="912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9"/>
            <p:cNvSpPr/>
            <p:nvPr/>
          </p:nvSpPr>
          <p:spPr>
            <a:xfrm>
              <a:off x="1338244" y="2443319"/>
              <a:ext cx="62919" cy="107761"/>
            </a:xfrm>
            <a:custGeom>
              <a:avLst/>
              <a:gdLst/>
              <a:ahLst/>
              <a:cxnLst/>
              <a:rect l="l" t="t" r="r" b="b"/>
              <a:pathLst>
                <a:path w="1897" h="3249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6" y="533"/>
                  </a:cubicBezTo>
                  <a:cubicBezTo>
                    <a:pt x="872" y="533"/>
                    <a:pt x="1365" y="1022"/>
                    <a:pt x="1365" y="1625"/>
                  </a:cubicBezTo>
                  <a:cubicBezTo>
                    <a:pt x="1365" y="2228"/>
                    <a:pt x="872" y="2718"/>
                    <a:pt x="266" y="2718"/>
                  </a:cubicBezTo>
                  <a:cubicBezTo>
                    <a:pt x="120" y="2718"/>
                    <a:pt x="1" y="2837"/>
                    <a:pt x="1" y="2982"/>
                  </a:cubicBezTo>
                  <a:cubicBezTo>
                    <a:pt x="1" y="3130"/>
                    <a:pt x="120" y="3248"/>
                    <a:pt x="266" y="3248"/>
                  </a:cubicBezTo>
                  <a:cubicBezTo>
                    <a:pt x="1166" y="3248"/>
                    <a:pt x="1897" y="2520"/>
                    <a:pt x="1897" y="1625"/>
                  </a:cubicBezTo>
                  <a:cubicBezTo>
                    <a:pt x="1897" y="730"/>
                    <a:pt x="116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9"/>
            <p:cNvSpPr/>
            <p:nvPr/>
          </p:nvSpPr>
          <p:spPr>
            <a:xfrm>
              <a:off x="1731544" y="2442954"/>
              <a:ext cx="60166" cy="59934"/>
            </a:xfrm>
            <a:custGeom>
              <a:avLst/>
              <a:gdLst/>
              <a:ahLst/>
              <a:cxnLst/>
              <a:rect l="l" t="t" r="r" b="b"/>
              <a:pathLst>
                <a:path w="1814" h="1807" extrusionOk="0">
                  <a:moveTo>
                    <a:pt x="907" y="532"/>
                  </a:moveTo>
                  <a:cubicBezTo>
                    <a:pt x="1113" y="532"/>
                    <a:pt x="1282" y="699"/>
                    <a:pt x="1282" y="903"/>
                  </a:cubicBezTo>
                  <a:cubicBezTo>
                    <a:pt x="1282" y="1108"/>
                    <a:pt x="1113" y="1275"/>
                    <a:pt x="907" y="1275"/>
                  </a:cubicBezTo>
                  <a:cubicBezTo>
                    <a:pt x="701" y="1275"/>
                    <a:pt x="532" y="1108"/>
                    <a:pt x="532" y="903"/>
                  </a:cubicBezTo>
                  <a:cubicBezTo>
                    <a:pt x="532" y="699"/>
                    <a:pt x="701" y="532"/>
                    <a:pt x="907" y="532"/>
                  </a:cubicBezTo>
                  <a:close/>
                  <a:moveTo>
                    <a:pt x="907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1"/>
                    <a:pt x="407" y="1807"/>
                    <a:pt x="907" y="1807"/>
                  </a:cubicBezTo>
                  <a:cubicBezTo>
                    <a:pt x="1407" y="1807"/>
                    <a:pt x="1814" y="1401"/>
                    <a:pt x="1814" y="903"/>
                  </a:cubicBezTo>
                  <a:cubicBezTo>
                    <a:pt x="1814" y="405"/>
                    <a:pt x="1407" y="0"/>
                    <a:pt x="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9"/>
            <p:cNvSpPr/>
            <p:nvPr/>
          </p:nvSpPr>
          <p:spPr>
            <a:xfrm>
              <a:off x="1761030" y="2668626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3"/>
                  </a:moveTo>
                  <a:cubicBezTo>
                    <a:pt x="1112" y="533"/>
                    <a:pt x="1281" y="699"/>
                    <a:pt x="1281" y="903"/>
                  </a:cubicBezTo>
                  <a:cubicBezTo>
                    <a:pt x="1281" y="1109"/>
                    <a:pt x="1112" y="1275"/>
                    <a:pt x="906" y="1275"/>
                  </a:cubicBezTo>
                  <a:cubicBezTo>
                    <a:pt x="700" y="1275"/>
                    <a:pt x="531" y="1109"/>
                    <a:pt x="531" y="903"/>
                  </a:cubicBezTo>
                  <a:cubicBezTo>
                    <a:pt x="531" y="699"/>
                    <a:pt x="700" y="533"/>
                    <a:pt x="906" y="533"/>
                  </a:cubicBezTo>
                  <a:close/>
                  <a:moveTo>
                    <a:pt x="906" y="1"/>
                  </a:moveTo>
                  <a:cubicBezTo>
                    <a:pt x="407" y="1"/>
                    <a:pt x="1" y="405"/>
                    <a:pt x="1" y="903"/>
                  </a:cubicBezTo>
                  <a:cubicBezTo>
                    <a:pt x="1" y="1401"/>
                    <a:pt x="407" y="1807"/>
                    <a:pt x="906" y="1807"/>
                  </a:cubicBezTo>
                  <a:cubicBezTo>
                    <a:pt x="1406" y="1807"/>
                    <a:pt x="1813" y="1401"/>
                    <a:pt x="1813" y="903"/>
                  </a:cubicBezTo>
                  <a:cubicBezTo>
                    <a:pt x="1813" y="405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9"/>
            <p:cNvSpPr/>
            <p:nvPr/>
          </p:nvSpPr>
          <p:spPr>
            <a:xfrm>
              <a:off x="1725408" y="2546768"/>
              <a:ext cx="77280" cy="76119"/>
            </a:xfrm>
            <a:custGeom>
              <a:avLst/>
              <a:gdLst/>
              <a:ahLst/>
              <a:cxnLst/>
              <a:rect l="l" t="t" r="r" b="b"/>
              <a:pathLst>
                <a:path w="2330" h="2295" extrusionOk="0">
                  <a:moveTo>
                    <a:pt x="1423" y="1020"/>
                  </a:moveTo>
                  <a:cubicBezTo>
                    <a:pt x="1629" y="1020"/>
                    <a:pt x="1797" y="1187"/>
                    <a:pt x="1797" y="1391"/>
                  </a:cubicBezTo>
                  <a:cubicBezTo>
                    <a:pt x="1797" y="1596"/>
                    <a:pt x="1629" y="1763"/>
                    <a:pt x="1423" y="1763"/>
                  </a:cubicBezTo>
                  <a:cubicBezTo>
                    <a:pt x="1216" y="1763"/>
                    <a:pt x="1048" y="1596"/>
                    <a:pt x="1048" y="1391"/>
                  </a:cubicBezTo>
                  <a:cubicBezTo>
                    <a:pt x="1048" y="1187"/>
                    <a:pt x="1216" y="1020"/>
                    <a:pt x="1423" y="1020"/>
                  </a:cubicBezTo>
                  <a:close/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2" y="969"/>
                  </a:lnTo>
                  <a:cubicBezTo>
                    <a:pt x="555" y="1096"/>
                    <a:pt x="516" y="1239"/>
                    <a:pt x="516" y="1391"/>
                  </a:cubicBezTo>
                  <a:cubicBezTo>
                    <a:pt x="516" y="1889"/>
                    <a:pt x="923" y="2295"/>
                    <a:pt x="1423" y="2295"/>
                  </a:cubicBezTo>
                  <a:cubicBezTo>
                    <a:pt x="1923" y="2295"/>
                    <a:pt x="2328" y="1889"/>
                    <a:pt x="2328" y="1391"/>
                  </a:cubicBezTo>
                  <a:cubicBezTo>
                    <a:pt x="2329" y="893"/>
                    <a:pt x="1923" y="488"/>
                    <a:pt x="1423" y="488"/>
                  </a:cubicBezTo>
                  <a:cubicBezTo>
                    <a:pt x="1270" y="488"/>
                    <a:pt x="1125" y="527"/>
                    <a:pt x="997" y="593"/>
                  </a:cubicBezTo>
                  <a:lnTo>
                    <a:pt x="480" y="78"/>
                  </a:lnTo>
                  <a:cubicBezTo>
                    <a:pt x="428" y="26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9"/>
            <p:cNvSpPr/>
            <p:nvPr/>
          </p:nvSpPr>
          <p:spPr>
            <a:xfrm>
              <a:off x="1722655" y="2760698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2"/>
                  </a:moveTo>
                  <a:cubicBezTo>
                    <a:pt x="1113" y="532"/>
                    <a:pt x="1281" y="698"/>
                    <a:pt x="1281" y="903"/>
                  </a:cubicBezTo>
                  <a:cubicBezTo>
                    <a:pt x="1281" y="1108"/>
                    <a:pt x="1113" y="1274"/>
                    <a:pt x="906" y="1274"/>
                  </a:cubicBezTo>
                  <a:cubicBezTo>
                    <a:pt x="700" y="1274"/>
                    <a:pt x="532" y="1108"/>
                    <a:pt x="532" y="903"/>
                  </a:cubicBezTo>
                  <a:cubicBezTo>
                    <a:pt x="532" y="698"/>
                    <a:pt x="700" y="532"/>
                    <a:pt x="906" y="532"/>
                  </a:cubicBezTo>
                  <a:close/>
                  <a:moveTo>
                    <a:pt x="906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0"/>
                    <a:pt x="407" y="1806"/>
                    <a:pt x="906" y="1806"/>
                  </a:cubicBezTo>
                  <a:cubicBezTo>
                    <a:pt x="1406" y="1806"/>
                    <a:pt x="1813" y="1400"/>
                    <a:pt x="1813" y="903"/>
                  </a:cubicBezTo>
                  <a:cubicBezTo>
                    <a:pt x="1813" y="405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9"/>
            <p:cNvSpPr/>
            <p:nvPr/>
          </p:nvSpPr>
          <p:spPr>
            <a:xfrm>
              <a:off x="1230449" y="2288393"/>
              <a:ext cx="510547" cy="601957"/>
            </a:xfrm>
            <a:custGeom>
              <a:avLst/>
              <a:gdLst/>
              <a:ahLst/>
              <a:cxnLst/>
              <a:rect l="l" t="t" r="r" b="b"/>
              <a:pathLst>
                <a:path w="15393" h="18149" extrusionOk="0">
                  <a:moveTo>
                    <a:pt x="11924" y="2067"/>
                  </a:moveTo>
                  <a:cubicBezTo>
                    <a:pt x="12131" y="2067"/>
                    <a:pt x="12299" y="2234"/>
                    <a:pt x="12299" y="2439"/>
                  </a:cubicBezTo>
                  <a:cubicBezTo>
                    <a:pt x="12299" y="2643"/>
                    <a:pt x="12131" y="2810"/>
                    <a:pt x="11924" y="2810"/>
                  </a:cubicBezTo>
                  <a:cubicBezTo>
                    <a:pt x="11718" y="2810"/>
                    <a:pt x="11550" y="2643"/>
                    <a:pt x="11550" y="2439"/>
                  </a:cubicBezTo>
                  <a:cubicBezTo>
                    <a:pt x="11550" y="2234"/>
                    <a:pt x="11718" y="2067"/>
                    <a:pt x="11924" y="2067"/>
                  </a:cubicBezTo>
                  <a:close/>
                  <a:moveTo>
                    <a:pt x="14486" y="2561"/>
                  </a:moveTo>
                  <a:cubicBezTo>
                    <a:pt x="14693" y="2561"/>
                    <a:pt x="14861" y="2727"/>
                    <a:pt x="14861" y="2932"/>
                  </a:cubicBezTo>
                  <a:cubicBezTo>
                    <a:pt x="14861" y="3137"/>
                    <a:pt x="14693" y="3303"/>
                    <a:pt x="14486" y="3303"/>
                  </a:cubicBezTo>
                  <a:cubicBezTo>
                    <a:pt x="14280" y="3303"/>
                    <a:pt x="14111" y="3137"/>
                    <a:pt x="14111" y="2932"/>
                  </a:cubicBezTo>
                  <a:cubicBezTo>
                    <a:pt x="14111" y="2727"/>
                    <a:pt x="14280" y="2561"/>
                    <a:pt x="14486" y="2561"/>
                  </a:cubicBezTo>
                  <a:close/>
                  <a:moveTo>
                    <a:pt x="11967" y="8060"/>
                  </a:moveTo>
                  <a:cubicBezTo>
                    <a:pt x="12173" y="8060"/>
                    <a:pt x="12340" y="8226"/>
                    <a:pt x="12340" y="8431"/>
                  </a:cubicBezTo>
                  <a:cubicBezTo>
                    <a:pt x="12340" y="8636"/>
                    <a:pt x="12173" y="8802"/>
                    <a:pt x="11967" y="8802"/>
                  </a:cubicBezTo>
                  <a:cubicBezTo>
                    <a:pt x="11759" y="8802"/>
                    <a:pt x="11592" y="8636"/>
                    <a:pt x="11592" y="8431"/>
                  </a:cubicBezTo>
                  <a:cubicBezTo>
                    <a:pt x="11592" y="8226"/>
                    <a:pt x="11759" y="8060"/>
                    <a:pt x="11967" y="8060"/>
                  </a:cubicBezTo>
                  <a:close/>
                  <a:moveTo>
                    <a:pt x="14073" y="10526"/>
                  </a:moveTo>
                  <a:cubicBezTo>
                    <a:pt x="14280" y="10526"/>
                    <a:pt x="14448" y="10693"/>
                    <a:pt x="14448" y="10898"/>
                  </a:cubicBezTo>
                  <a:cubicBezTo>
                    <a:pt x="14448" y="11102"/>
                    <a:pt x="14280" y="11269"/>
                    <a:pt x="14073" y="11269"/>
                  </a:cubicBezTo>
                  <a:cubicBezTo>
                    <a:pt x="13867" y="11269"/>
                    <a:pt x="13699" y="11102"/>
                    <a:pt x="13699" y="10898"/>
                  </a:cubicBezTo>
                  <a:cubicBezTo>
                    <a:pt x="13699" y="10693"/>
                    <a:pt x="13867" y="10526"/>
                    <a:pt x="14073" y="10526"/>
                  </a:cubicBezTo>
                  <a:close/>
                  <a:moveTo>
                    <a:pt x="13619" y="12838"/>
                  </a:moveTo>
                  <a:cubicBezTo>
                    <a:pt x="13825" y="12838"/>
                    <a:pt x="13993" y="13006"/>
                    <a:pt x="13993" y="13210"/>
                  </a:cubicBezTo>
                  <a:cubicBezTo>
                    <a:pt x="13993" y="13416"/>
                    <a:pt x="13825" y="13582"/>
                    <a:pt x="13619" y="13582"/>
                  </a:cubicBezTo>
                  <a:cubicBezTo>
                    <a:pt x="13412" y="13582"/>
                    <a:pt x="13244" y="13416"/>
                    <a:pt x="13244" y="13210"/>
                  </a:cubicBezTo>
                  <a:cubicBezTo>
                    <a:pt x="13244" y="13006"/>
                    <a:pt x="13412" y="12838"/>
                    <a:pt x="13619" y="12838"/>
                  </a:cubicBezTo>
                  <a:close/>
                  <a:moveTo>
                    <a:pt x="13371" y="16210"/>
                  </a:moveTo>
                  <a:cubicBezTo>
                    <a:pt x="13577" y="16210"/>
                    <a:pt x="13745" y="16377"/>
                    <a:pt x="13745" y="16582"/>
                  </a:cubicBezTo>
                  <a:cubicBezTo>
                    <a:pt x="13745" y="16786"/>
                    <a:pt x="13577" y="16953"/>
                    <a:pt x="13371" y="16953"/>
                  </a:cubicBezTo>
                  <a:cubicBezTo>
                    <a:pt x="13165" y="16953"/>
                    <a:pt x="12996" y="16786"/>
                    <a:pt x="12996" y="16582"/>
                  </a:cubicBezTo>
                  <a:cubicBezTo>
                    <a:pt x="12996" y="16377"/>
                    <a:pt x="13165" y="16210"/>
                    <a:pt x="13371" y="16210"/>
                  </a:cubicBezTo>
                  <a:close/>
                  <a:moveTo>
                    <a:pt x="8299" y="0"/>
                  </a:moveTo>
                  <a:cubicBezTo>
                    <a:pt x="7455" y="0"/>
                    <a:pt x="6697" y="492"/>
                    <a:pt x="6352" y="1245"/>
                  </a:cubicBezTo>
                  <a:cubicBezTo>
                    <a:pt x="6299" y="1240"/>
                    <a:pt x="6246" y="1238"/>
                    <a:pt x="6193" y="1238"/>
                  </a:cubicBezTo>
                  <a:cubicBezTo>
                    <a:pt x="4966" y="1238"/>
                    <a:pt x="3964" y="2219"/>
                    <a:pt x="3935" y="3435"/>
                  </a:cubicBezTo>
                  <a:cubicBezTo>
                    <a:pt x="3830" y="3419"/>
                    <a:pt x="3722" y="3411"/>
                    <a:pt x="3615" y="3411"/>
                  </a:cubicBezTo>
                  <a:cubicBezTo>
                    <a:pt x="2370" y="3411"/>
                    <a:pt x="1356" y="4420"/>
                    <a:pt x="1356" y="5660"/>
                  </a:cubicBezTo>
                  <a:cubicBezTo>
                    <a:pt x="1356" y="5933"/>
                    <a:pt x="1403" y="6195"/>
                    <a:pt x="1498" y="6446"/>
                  </a:cubicBezTo>
                  <a:cubicBezTo>
                    <a:pt x="569" y="6997"/>
                    <a:pt x="1" y="7983"/>
                    <a:pt x="1" y="9074"/>
                  </a:cubicBezTo>
                  <a:cubicBezTo>
                    <a:pt x="1" y="9661"/>
                    <a:pt x="168" y="10231"/>
                    <a:pt x="483" y="10721"/>
                  </a:cubicBezTo>
                  <a:cubicBezTo>
                    <a:pt x="744" y="11127"/>
                    <a:pt x="1094" y="11464"/>
                    <a:pt x="1507" y="11708"/>
                  </a:cubicBezTo>
                  <a:cubicBezTo>
                    <a:pt x="1408" y="11965"/>
                    <a:pt x="1356" y="12239"/>
                    <a:pt x="1356" y="12515"/>
                  </a:cubicBezTo>
                  <a:cubicBezTo>
                    <a:pt x="1356" y="13062"/>
                    <a:pt x="1555" y="13590"/>
                    <a:pt x="1919" y="14001"/>
                  </a:cubicBezTo>
                  <a:cubicBezTo>
                    <a:pt x="1971" y="14060"/>
                    <a:pt x="2044" y="14090"/>
                    <a:pt x="2118" y="14090"/>
                  </a:cubicBezTo>
                  <a:cubicBezTo>
                    <a:pt x="2180" y="14090"/>
                    <a:pt x="2243" y="14068"/>
                    <a:pt x="2294" y="14023"/>
                  </a:cubicBezTo>
                  <a:cubicBezTo>
                    <a:pt x="2404" y="13926"/>
                    <a:pt x="2415" y="13758"/>
                    <a:pt x="2317" y="13649"/>
                  </a:cubicBezTo>
                  <a:cubicBezTo>
                    <a:pt x="2040" y="13335"/>
                    <a:pt x="1888" y="12933"/>
                    <a:pt x="1888" y="12515"/>
                  </a:cubicBezTo>
                  <a:cubicBezTo>
                    <a:pt x="1888" y="12234"/>
                    <a:pt x="1954" y="11966"/>
                    <a:pt x="2085" y="11718"/>
                  </a:cubicBezTo>
                  <a:cubicBezTo>
                    <a:pt x="2241" y="11423"/>
                    <a:pt x="2484" y="11172"/>
                    <a:pt x="2791" y="11006"/>
                  </a:cubicBezTo>
                  <a:cubicBezTo>
                    <a:pt x="2919" y="10936"/>
                    <a:pt x="2967" y="10775"/>
                    <a:pt x="2897" y="10645"/>
                  </a:cubicBezTo>
                  <a:cubicBezTo>
                    <a:pt x="2849" y="10557"/>
                    <a:pt x="2758" y="10507"/>
                    <a:pt x="2663" y="10507"/>
                  </a:cubicBezTo>
                  <a:cubicBezTo>
                    <a:pt x="2621" y="10507"/>
                    <a:pt x="2577" y="10517"/>
                    <a:pt x="2537" y="10539"/>
                  </a:cubicBezTo>
                  <a:cubicBezTo>
                    <a:pt x="2220" y="10711"/>
                    <a:pt x="1955" y="10952"/>
                    <a:pt x="1757" y="11238"/>
                  </a:cubicBezTo>
                  <a:cubicBezTo>
                    <a:pt x="997" y="10780"/>
                    <a:pt x="533" y="9972"/>
                    <a:pt x="533" y="9074"/>
                  </a:cubicBezTo>
                  <a:cubicBezTo>
                    <a:pt x="533" y="8115"/>
                    <a:pt x="1065" y="7255"/>
                    <a:pt x="1922" y="6820"/>
                  </a:cubicBezTo>
                  <a:cubicBezTo>
                    <a:pt x="1922" y="6820"/>
                    <a:pt x="2419" y="6544"/>
                    <a:pt x="3077" y="6544"/>
                  </a:cubicBezTo>
                  <a:cubicBezTo>
                    <a:pt x="3225" y="6544"/>
                    <a:pt x="3343" y="6424"/>
                    <a:pt x="3343" y="6278"/>
                  </a:cubicBezTo>
                  <a:cubicBezTo>
                    <a:pt x="3343" y="6131"/>
                    <a:pt x="3224" y="6013"/>
                    <a:pt x="3077" y="6013"/>
                  </a:cubicBezTo>
                  <a:cubicBezTo>
                    <a:pt x="2691" y="6013"/>
                    <a:pt x="2321" y="6084"/>
                    <a:pt x="1980" y="6214"/>
                  </a:cubicBezTo>
                  <a:cubicBezTo>
                    <a:pt x="1920" y="6036"/>
                    <a:pt x="1888" y="5852"/>
                    <a:pt x="1888" y="5661"/>
                  </a:cubicBezTo>
                  <a:cubicBezTo>
                    <a:pt x="1888" y="4714"/>
                    <a:pt x="2662" y="3943"/>
                    <a:pt x="3615" y="3943"/>
                  </a:cubicBezTo>
                  <a:cubicBezTo>
                    <a:pt x="3794" y="3943"/>
                    <a:pt x="3971" y="3971"/>
                    <a:pt x="4141" y="4025"/>
                  </a:cubicBezTo>
                  <a:cubicBezTo>
                    <a:pt x="4167" y="4033"/>
                    <a:pt x="4194" y="4037"/>
                    <a:pt x="4221" y="4037"/>
                  </a:cubicBezTo>
                  <a:cubicBezTo>
                    <a:pt x="4283" y="4037"/>
                    <a:pt x="4344" y="4015"/>
                    <a:pt x="4393" y="3974"/>
                  </a:cubicBezTo>
                  <a:cubicBezTo>
                    <a:pt x="4463" y="3915"/>
                    <a:pt x="4498" y="3824"/>
                    <a:pt x="4485" y="3733"/>
                  </a:cubicBezTo>
                  <a:cubicBezTo>
                    <a:pt x="4472" y="3651"/>
                    <a:pt x="4467" y="3568"/>
                    <a:pt x="4467" y="3487"/>
                  </a:cubicBezTo>
                  <a:cubicBezTo>
                    <a:pt x="4467" y="2540"/>
                    <a:pt x="5241" y="1770"/>
                    <a:pt x="6193" y="1770"/>
                  </a:cubicBezTo>
                  <a:cubicBezTo>
                    <a:pt x="6287" y="1770"/>
                    <a:pt x="6383" y="1778"/>
                    <a:pt x="6478" y="1794"/>
                  </a:cubicBezTo>
                  <a:cubicBezTo>
                    <a:pt x="7295" y="1929"/>
                    <a:pt x="7920" y="2637"/>
                    <a:pt x="7920" y="3487"/>
                  </a:cubicBezTo>
                  <a:cubicBezTo>
                    <a:pt x="7920" y="3635"/>
                    <a:pt x="8039" y="3753"/>
                    <a:pt x="8186" y="3753"/>
                  </a:cubicBezTo>
                  <a:cubicBezTo>
                    <a:pt x="8333" y="3753"/>
                    <a:pt x="8452" y="3634"/>
                    <a:pt x="8452" y="3487"/>
                  </a:cubicBezTo>
                  <a:cubicBezTo>
                    <a:pt x="8452" y="2491"/>
                    <a:pt x="7798" y="1645"/>
                    <a:pt x="6894" y="1350"/>
                  </a:cubicBezTo>
                  <a:cubicBezTo>
                    <a:pt x="7176" y="851"/>
                    <a:pt x="7709" y="532"/>
                    <a:pt x="8299" y="532"/>
                  </a:cubicBezTo>
                  <a:cubicBezTo>
                    <a:pt x="9187" y="532"/>
                    <a:pt x="9910" y="1250"/>
                    <a:pt x="9910" y="2133"/>
                  </a:cubicBezTo>
                  <a:lnTo>
                    <a:pt x="9910" y="2162"/>
                  </a:lnTo>
                  <a:lnTo>
                    <a:pt x="9399" y="2162"/>
                  </a:lnTo>
                  <a:cubicBezTo>
                    <a:pt x="9251" y="2162"/>
                    <a:pt x="9133" y="2281"/>
                    <a:pt x="9133" y="2428"/>
                  </a:cubicBezTo>
                  <a:cubicBezTo>
                    <a:pt x="9133" y="2575"/>
                    <a:pt x="9251" y="2694"/>
                    <a:pt x="9399" y="2694"/>
                  </a:cubicBezTo>
                  <a:lnTo>
                    <a:pt x="9910" y="2694"/>
                  </a:lnTo>
                  <a:lnTo>
                    <a:pt x="9910" y="4464"/>
                  </a:lnTo>
                  <a:lnTo>
                    <a:pt x="7759" y="4464"/>
                  </a:lnTo>
                  <a:cubicBezTo>
                    <a:pt x="7273" y="4464"/>
                    <a:pt x="6877" y="4071"/>
                    <a:pt x="6877" y="3588"/>
                  </a:cubicBezTo>
                  <a:cubicBezTo>
                    <a:pt x="6877" y="3441"/>
                    <a:pt x="6758" y="3322"/>
                    <a:pt x="6611" y="3322"/>
                  </a:cubicBezTo>
                  <a:cubicBezTo>
                    <a:pt x="6464" y="3322"/>
                    <a:pt x="6345" y="3441"/>
                    <a:pt x="6345" y="3588"/>
                  </a:cubicBezTo>
                  <a:cubicBezTo>
                    <a:pt x="6345" y="4365"/>
                    <a:pt x="6980" y="4996"/>
                    <a:pt x="7760" y="4996"/>
                  </a:cubicBezTo>
                  <a:lnTo>
                    <a:pt x="9910" y="4996"/>
                  </a:lnTo>
                  <a:lnTo>
                    <a:pt x="9910" y="9472"/>
                  </a:lnTo>
                  <a:lnTo>
                    <a:pt x="5597" y="9472"/>
                  </a:lnTo>
                  <a:cubicBezTo>
                    <a:pt x="5450" y="9472"/>
                    <a:pt x="5331" y="9591"/>
                    <a:pt x="5331" y="9738"/>
                  </a:cubicBezTo>
                  <a:cubicBezTo>
                    <a:pt x="5331" y="9885"/>
                    <a:pt x="5450" y="10004"/>
                    <a:pt x="5597" y="10004"/>
                  </a:cubicBezTo>
                  <a:lnTo>
                    <a:pt x="9910" y="10004"/>
                  </a:lnTo>
                  <a:lnTo>
                    <a:pt x="9910" y="13654"/>
                  </a:lnTo>
                  <a:lnTo>
                    <a:pt x="9088" y="13654"/>
                  </a:lnTo>
                  <a:cubicBezTo>
                    <a:pt x="8338" y="13654"/>
                    <a:pt x="7727" y="14262"/>
                    <a:pt x="7727" y="15009"/>
                  </a:cubicBezTo>
                  <a:cubicBezTo>
                    <a:pt x="7727" y="15156"/>
                    <a:pt x="7846" y="15275"/>
                    <a:pt x="7993" y="15275"/>
                  </a:cubicBezTo>
                  <a:cubicBezTo>
                    <a:pt x="8140" y="15275"/>
                    <a:pt x="8259" y="15156"/>
                    <a:pt x="8259" y="15009"/>
                  </a:cubicBezTo>
                  <a:cubicBezTo>
                    <a:pt x="8259" y="14555"/>
                    <a:pt x="8631" y="14186"/>
                    <a:pt x="9088" y="14186"/>
                  </a:cubicBezTo>
                  <a:lnTo>
                    <a:pt x="9909" y="14186"/>
                  </a:lnTo>
                  <a:lnTo>
                    <a:pt x="9909" y="16016"/>
                  </a:lnTo>
                  <a:cubicBezTo>
                    <a:pt x="9909" y="16058"/>
                    <a:pt x="9907" y="16099"/>
                    <a:pt x="9904" y="16141"/>
                  </a:cubicBezTo>
                  <a:lnTo>
                    <a:pt x="9398" y="16141"/>
                  </a:lnTo>
                  <a:cubicBezTo>
                    <a:pt x="9251" y="16141"/>
                    <a:pt x="9133" y="16260"/>
                    <a:pt x="9133" y="16406"/>
                  </a:cubicBezTo>
                  <a:cubicBezTo>
                    <a:pt x="9133" y="16553"/>
                    <a:pt x="9251" y="16672"/>
                    <a:pt x="9398" y="16672"/>
                  </a:cubicBezTo>
                  <a:lnTo>
                    <a:pt x="9767" y="16672"/>
                  </a:lnTo>
                  <a:cubicBezTo>
                    <a:pt x="9515" y="17229"/>
                    <a:pt x="8952" y="17618"/>
                    <a:pt x="8299" y="17618"/>
                  </a:cubicBezTo>
                  <a:cubicBezTo>
                    <a:pt x="7713" y="17618"/>
                    <a:pt x="7181" y="17302"/>
                    <a:pt x="6899" y="16807"/>
                  </a:cubicBezTo>
                  <a:cubicBezTo>
                    <a:pt x="7220" y="16702"/>
                    <a:pt x="7516" y="16526"/>
                    <a:pt x="7765" y="16285"/>
                  </a:cubicBezTo>
                  <a:cubicBezTo>
                    <a:pt x="7871" y="16184"/>
                    <a:pt x="7873" y="16015"/>
                    <a:pt x="7771" y="15909"/>
                  </a:cubicBezTo>
                  <a:cubicBezTo>
                    <a:pt x="7719" y="15855"/>
                    <a:pt x="7650" y="15828"/>
                    <a:pt x="7580" y="15828"/>
                  </a:cubicBezTo>
                  <a:cubicBezTo>
                    <a:pt x="7513" y="15828"/>
                    <a:pt x="7447" y="15853"/>
                    <a:pt x="7395" y="15902"/>
                  </a:cubicBezTo>
                  <a:cubicBezTo>
                    <a:pt x="7142" y="16148"/>
                    <a:pt x="6825" y="16306"/>
                    <a:pt x="6482" y="16363"/>
                  </a:cubicBezTo>
                  <a:cubicBezTo>
                    <a:pt x="6385" y="16379"/>
                    <a:pt x="6288" y="16387"/>
                    <a:pt x="6193" y="16387"/>
                  </a:cubicBezTo>
                  <a:cubicBezTo>
                    <a:pt x="5241" y="16387"/>
                    <a:pt x="4466" y="15617"/>
                    <a:pt x="4466" y="14670"/>
                  </a:cubicBezTo>
                  <a:cubicBezTo>
                    <a:pt x="4466" y="14647"/>
                    <a:pt x="4468" y="14621"/>
                    <a:pt x="4469" y="14596"/>
                  </a:cubicBezTo>
                  <a:cubicBezTo>
                    <a:pt x="4684" y="14509"/>
                    <a:pt x="4885" y="14389"/>
                    <a:pt x="5065" y="14239"/>
                  </a:cubicBezTo>
                  <a:cubicBezTo>
                    <a:pt x="5178" y="14145"/>
                    <a:pt x="5193" y="13977"/>
                    <a:pt x="5099" y="13864"/>
                  </a:cubicBezTo>
                  <a:cubicBezTo>
                    <a:pt x="5046" y="13802"/>
                    <a:pt x="4972" y="13771"/>
                    <a:pt x="4897" y="13771"/>
                  </a:cubicBezTo>
                  <a:cubicBezTo>
                    <a:pt x="4837" y="13771"/>
                    <a:pt x="4775" y="13791"/>
                    <a:pt x="4724" y="13831"/>
                  </a:cubicBezTo>
                  <a:cubicBezTo>
                    <a:pt x="4286" y="14176"/>
                    <a:pt x="3858" y="14232"/>
                    <a:pt x="3606" y="14232"/>
                  </a:cubicBezTo>
                  <a:cubicBezTo>
                    <a:pt x="3551" y="14232"/>
                    <a:pt x="3505" y="14230"/>
                    <a:pt x="3468" y="14227"/>
                  </a:cubicBezTo>
                  <a:cubicBezTo>
                    <a:pt x="3461" y="14226"/>
                    <a:pt x="3453" y="14226"/>
                    <a:pt x="3446" y="14226"/>
                  </a:cubicBezTo>
                  <a:cubicBezTo>
                    <a:pt x="3308" y="14226"/>
                    <a:pt x="3192" y="14331"/>
                    <a:pt x="3182" y="14469"/>
                  </a:cubicBezTo>
                  <a:cubicBezTo>
                    <a:pt x="3169" y="14616"/>
                    <a:pt x="3278" y="14744"/>
                    <a:pt x="3424" y="14756"/>
                  </a:cubicBezTo>
                  <a:cubicBezTo>
                    <a:pt x="3487" y="14761"/>
                    <a:pt x="3551" y="14764"/>
                    <a:pt x="3614" y="14764"/>
                  </a:cubicBezTo>
                  <a:cubicBezTo>
                    <a:pt x="3722" y="14764"/>
                    <a:pt x="3829" y="14757"/>
                    <a:pt x="3935" y="14741"/>
                  </a:cubicBezTo>
                  <a:cubicBezTo>
                    <a:pt x="3973" y="15949"/>
                    <a:pt x="4971" y="16919"/>
                    <a:pt x="6193" y="16919"/>
                  </a:cubicBezTo>
                  <a:cubicBezTo>
                    <a:pt x="6247" y="16919"/>
                    <a:pt x="6301" y="16917"/>
                    <a:pt x="6355" y="16913"/>
                  </a:cubicBezTo>
                  <a:cubicBezTo>
                    <a:pt x="6703" y="17660"/>
                    <a:pt x="7459" y="18149"/>
                    <a:pt x="8299" y="18149"/>
                  </a:cubicBezTo>
                  <a:cubicBezTo>
                    <a:pt x="9480" y="18149"/>
                    <a:pt x="10441" y="17193"/>
                    <a:pt x="10441" y="16016"/>
                  </a:cubicBezTo>
                  <a:lnTo>
                    <a:pt x="10441" y="15429"/>
                  </a:lnTo>
                  <a:lnTo>
                    <a:pt x="11850" y="15429"/>
                  </a:lnTo>
                  <a:cubicBezTo>
                    <a:pt x="11879" y="15430"/>
                    <a:pt x="11945" y="15457"/>
                    <a:pt x="11965" y="15476"/>
                  </a:cubicBezTo>
                  <a:lnTo>
                    <a:pt x="12600" y="16108"/>
                  </a:lnTo>
                  <a:cubicBezTo>
                    <a:pt x="12514" y="16245"/>
                    <a:pt x="12464" y="16407"/>
                    <a:pt x="12464" y="16582"/>
                  </a:cubicBezTo>
                  <a:cubicBezTo>
                    <a:pt x="12464" y="17080"/>
                    <a:pt x="12871" y="17485"/>
                    <a:pt x="13370" y="17485"/>
                  </a:cubicBezTo>
                  <a:cubicBezTo>
                    <a:pt x="13870" y="17485"/>
                    <a:pt x="14277" y="17080"/>
                    <a:pt x="14277" y="16582"/>
                  </a:cubicBezTo>
                  <a:cubicBezTo>
                    <a:pt x="14277" y="16084"/>
                    <a:pt x="13870" y="15678"/>
                    <a:pt x="13370" y="15678"/>
                  </a:cubicBezTo>
                  <a:cubicBezTo>
                    <a:pt x="13239" y="15678"/>
                    <a:pt x="13114" y="15707"/>
                    <a:pt x="13001" y="15758"/>
                  </a:cubicBezTo>
                  <a:lnTo>
                    <a:pt x="12340" y="15099"/>
                  </a:lnTo>
                  <a:cubicBezTo>
                    <a:pt x="12221" y="14980"/>
                    <a:pt x="12019" y="14897"/>
                    <a:pt x="11850" y="14897"/>
                  </a:cubicBezTo>
                  <a:lnTo>
                    <a:pt x="10442" y="14897"/>
                  </a:lnTo>
                  <a:lnTo>
                    <a:pt x="10442" y="13476"/>
                  </a:lnTo>
                  <a:lnTo>
                    <a:pt x="12753" y="13476"/>
                  </a:lnTo>
                  <a:cubicBezTo>
                    <a:pt x="12867" y="13845"/>
                    <a:pt x="13212" y="14114"/>
                    <a:pt x="13619" y="14114"/>
                  </a:cubicBezTo>
                  <a:cubicBezTo>
                    <a:pt x="14119" y="14114"/>
                    <a:pt x="14525" y="13708"/>
                    <a:pt x="14525" y="13210"/>
                  </a:cubicBezTo>
                  <a:cubicBezTo>
                    <a:pt x="14525" y="12712"/>
                    <a:pt x="14119" y="12308"/>
                    <a:pt x="13619" y="12308"/>
                  </a:cubicBezTo>
                  <a:cubicBezTo>
                    <a:pt x="13212" y="12308"/>
                    <a:pt x="12867" y="12576"/>
                    <a:pt x="12753" y="12944"/>
                  </a:cubicBezTo>
                  <a:lnTo>
                    <a:pt x="10442" y="12944"/>
                  </a:lnTo>
                  <a:lnTo>
                    <a:pt x="10442" y="11164"/>
                  </a:lnTo>
                  <a:lnTo>
                    <a:pt x="13207" y="11164"/>
                  </a:lnTo>
                  <a:cubicBezTo>
                    <a:pt x="13321" y="11532"/>
                    <a:pt x="13667" y="11801"/>
                    <a:pt x="14073" y="11801"/>
                  </a:cubicBezTo>
                  <a:cubicBezTo>
                    <a:pt x="14573" y="11801"/>
                    <a:pt x="14980" y="11396"/>
                    <a:pt x="14980" y="10898"/>
                  </a:cubicBezTo>
                  <a:cubicBezTo>
                    <a:pt x="14980" y="10400"/>
                    <a:pt x="14572" y="9994"/>
                    <a:pt x="14073" y="9994"/>
                  </a:cubicBezTo>
                  <a:cubicBezTo>
                    <a:pt x="13667" y="9994"/>
                    <a:pt x="13321" y="10263"/>
                    <a:pt x="13207" y="10632"/>
                  </a:cubicBezTo>
                  <a:lnTo>
                    <a:pt x="10442" y="10632"/>
                  </a:lnTo>
                  <a:lnTo>
                    <a:pt x="10442" y="8697"/>
                  </a:lnTo>
                  <a:lnTo>
                    <a:pt x="11100" y="8697"/>
                  </a:lnTo>
                  <a:cubicBezTo>
                    <a:pt x="11214" y="9065"/>
                    <a:pt x="11559" y="9334"/>
                    <a:pt x="11967" y="9334"/>
                  </a:cubicBezTo>
                  <a:cubicBezTo>
                    <a:pt x="12466" y="9334"/>
                    <a:pt x="12872" y="8929"/>
                    <a:pt x="12872" y="8431"/>
                  </a:cubicBezTo>
                  <a:cubicBezTo>
                    <a:pt x="12872" y="7933"/>
                    <a:pt x="12466" y="7528"/>
                    <a:pt x="11967" y="7528"/>
                  </a:cubicBezTo>
                  <a:cubicBezTo>
                    <a:pt x="11559" y="7528"/>
                    <a:pt x="11214" y="7796"/>
                    <a:pt x="11100" y="8165"/>
                  </a:cubicBezTo>
                  <a:lnTo>
                    <a:pt x="10442" y="8165"/>
                  </a:lnTo>
                  <a:lnTo>
                    <a:pt x="10442" y="6631"/>
                  </a:lnTo>
                  <a:lnTo>
                    <a:pt x="13338" y="6631"/>
                  </a:lnTo>
                  <a:cubicBezTo>
                    <a:pt x="13367" y="6632"/>
                    <a:pt x="13433" y="6659"/>
                    <a:pt x="13453" y="6679"/>
                  </a:cubicBezTo>
                  <a:lnTo>
                    <a:pt x="13999" y="7222"/>
                  </a:lnTo>
                  <a:cubicBezTo>
                    <a:pt x="14052" y="7274"/>
                    <a:pt x="14120" y="7299"/>
                    <a:pt x="14187" y="7299"/>
                  </a:cubicBezTo>
                  <a:cubicBezTo>
                    <a:pt x="14255" y="7299"/>
                    <a:pt x="14324" y="7274"/>
                    <a:pt x="14375" y="7221"/>
                  </a:cubicBezTo>
                  <a:cubicBezTo>
                    <a:pt x="14479" y="7117"/>
                    <a:pt x="14479" y="6949"/>
                    <a:pt x="14374" y="6845"/>
                  </a:cubicBezTo>
                  <a:lnTo>
                    <a:pt x="13828" y="6302"/>
                  </a:lnTo>
                  <a:cubicBezTo>
                    <a:pt x="13709" y="6182"/>
                    <a:pt x="13508" y="6099"/>
                    <a:pt x="13338" y="6099"/>
                  </a:cubicBezTo>
                  <a:lnTo>
                    <a:pt x="10442" y="6099"/>
                  </a:lnTo>
                  <a:lnTo>
                    <a:pt x="10442" y="4996"/>
                  </a:lnTo>
                  <a:lnTo>
                    <a:pt x="12636" y="4996"/>
                  </a:lnTo>
                  <a:cubicBezTo>
                    <a:pt x="12804" y="4996"/>
                    <a:pt x="13007" y="4913"/>
                    <a:pt x="13126" y="4794"/>
                  </a:cubicBezTo>
                  <a:lnTo>
                    <a:pt x="14153" y="3771"/>
                  </a:lnTo>
                  <a:cubicBezTo>
                    <a:pt x="14256" y="3812"/>
                    <a:pt x="14369" y="3835"/>
                    <a:pt x="14486" y="3835"/>
                  </a:cubicBezTo>
                  <a:cubicBezTo>
                    <a:pt x="14986" y="3835"/>
                    <a:pt x="15393" y="3429"/>
                    <a:pt x="15393" y="2931"/>
                  </a:cubicBezTo>
                  <a:cubicBezTo>
                    <a:pt x="15393" y="2433"/>
                    <a:pt x="14986" y="2029"/>
                    <a:pt x="14486" y="2029"/>
                  </a:cubicBezTo>
                  <a:cubicBezTo>
                    <a:pt x="13987" y="2029"/>
                    <a:pt x="13581" y="2433"/>
                    <a:pt x="13581" y="2931"/>
                  </a:cubicBezTo>
                  <a:cubicBezTo>
                    <a:pt x="13581" y="3119"/>
                    <a:pt x="13637" y="3293"/>
                    <a:pt x="13736" y="3438"/>
                  </a:cubicBezTo>
                  <a:lnTo>
                    <a:pt x="12751" y="4416"/>
                  </a:lnTo>
                  <a:cubicBezTo>
                    <a:pt x="12730" y="4437"/>
                    <a:pt x="12665" y="4464"/>
                    <a:pt x="12636" y="4464"/>
                  </a:cubicBezTo>
                  <a:lnTo>
                    <a:pt x="10442" y="4464"/>
                  </a:lnTo>
                  <a:lnTo>
                    <a:pt x="10442" y="2705"/>
                  </a:lnTo>
                  <a:lnTo>
                    <a:pt x="11059" y="2705"/>
                  </a:lnTo>
                  <a:cubicBezTo>
                    <a:pt x="11173" y="3073"/>
                    <a:pt x="11518" y="3342"/>
                    <a:pt x="11924" y="3342"/>
                  </a:cubicBezTo>
                  <a:cubicBezTo>
                    <a:pt x="12424" y="3342"/>
                    <a:pt x="12831" y="2937"/>
                    <a:pt x="12831" y="2439"/>
                  </a:cubicBezTo>
                  <a:cubicBezTo>
                    <a:pt x="12831" y="1941"/>
                    <a:pt x="12424" y="1535"/>
                    <a:pt x="11924" y="1535"/>
                  </a:cubicBezTo>
                  <a:cubicBezTo>
                    <a:pt x="11518" y="1535"/>
                    <a:pt x="11173" y="1804"/>
                    <a:pt x="11059" y="2173"/>
                  </a:cubicBezTo>
                  <a:lnTo>
                    <a:pt x="10441" y="2173"/>
                  </a:lnTo>
                  <a:lnTo>
                    <a:pt x="10441" y="2133"/>
                  </a:lnTo>
                  <a:cubicBezTo>
                    <a:pt x="10441" y="956"/>
                    <a:pt x="9481" y="0"/>
                    <a:pt x="8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1" name="Google Shape;1361;p39"/>
          <p:cNvGrpSpPr/>
          <p:nvPr/>
        </p:nvGrpSpPr>
        <p:grpSpPr>
          <a:xfrm>
            <a:off x="6876691" y="1793256"/>
            <a:ext cx="585440" cy="602023"/>
            <a:chOff x="1888890" y="3144712"/>
            <a:chExt cx="585440" cy="602023"/>
          </a:xfrm>
        </p:grpSpPr>
        <p:sp>
          <p:nvSpPr>
            <p:cNvPr id="1362" name="Google Shape;1362;p39"/>
            <p:cNvSpPr/>
            <p:nvPr/>
          </p:nvSpPr>
          <p:spPr>
            <a:xfrm>
              <a:off x="2170085" y="3159206"/>
              <a:ext cx="53532" cy="53499"/>
            </a:xfrm>
            <a:custGeom>
              <a:avLst/>
              <a:gdLst/>
              <a:ahLst/>
              <a:cxnLst/>
              <a:rect l="l" t="t" r="r" b="b"/>
              <a:pathLst>
                <a:path w="1614" h="1613" extrusionOk="0">
                  <a:moveTo>
                    <a:pt x="1082" y="532"/>
                  </a:moveTo>
                  <a:lnTo>
                    <a:pt x="1082" y="1081"/>
                  </a:lnTo>
                  <a:lnTo>
                    <a:pt x="533" y="1081"/>
                  </a:lnTo>
                  <a:lnTo>
                    <a:pt x="533" y="532"/>
                  </a:lnTo>
                  <a:close/>
                  <a:moveTo>
                    <a:pt x="373" y="1"/>
                  </a:moveTo>
                  <a:cubicBezTo>
                    <a:pt x="168" y="1"/>
                    <a:pt x="1" y="167"/>
                    <a:pt x="1" y="373"/>
                  </a:cubicBezTo>
                  <a:lnTo>
                    <a:pt x="1" y="1241"/>
                  </a:lnTo>
                  <a:cubicBezTo>
                    <a:pt x="1" y="1447"/>
                    <a:pt x="168" y="1613"/>
                    <a:pt x="373" y="1613"/>
                  </a:cubicBezTo>
                  <a:lnTo>
                    <a:pt x="1242" y="1613"/>
                  </a:lnTo>
                  <a:cubicBezTo>
                    <a:pt x="1447" y="1613"/>
                    <a:pt x="1614" y="1447"/>
                    <a:pt x="1614" y="1241"/>
                  </a:cubicBezTo>
                  <a:lnTo>
                    <a:pt x="1614" y="373"/>
                  </a:lnTo>
                  <a:cubicBezTo>
                    <a:pt x="1614" y="167"/>
                    <a:pt x="1447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9"/>
            <p:cNvSpPr/>
            <p:nvPr/>
          </p:nvSpPr>
          <p:spPr>
            <a:xfrm>
              <a:off x="1981726" y="3530782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3"/>
                  </a:moveTo>
                  <a:lnTo>
                    <a:pt x="1082" y="1082"/>
                  </a:lnTo>
                  <a:lnTo>
                    <a:pt x="533" y="1082"/>
                  </a:lnTo>
                  <a:lnTo>
                    <a:pt x="533" y="533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2"/>
                  </a:lnTo>
                  <a:cubicBezTo>
                    <a:pt x="1614" y="167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9"/>
            <p:cNvSpPr/>
            <p:nvPr/>
          </p:nvSpPr>
          <p:spPr>
            <a:xfrm>
              <a:off x="1915424" y="3185475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2"/>
                  </a:moveTo>
                  <a:lnTo>
                    <a:pt x="1082" y="1082"/>
                  </a:lnTo>
                  <a:lnTo>
                    <a:pt x="532" y="1082"/>
                  </a:lnTo>
                  <a:lnTo>
                    <a:pt x="532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3"/>
                  </a:lnTo>
                  <a:cubicBezTo>
                    <a:pt x="1614" y="168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9"/>
            <p:cNvSpPr/>
            <p:nvPr/>
          </p:nvSpPr>
          <p:spPr>
            <a:xfrm>
              <a:off x="1920565" y="3144712"/>
              <a:ext cx="553765" cy="602023"/>
            </a:xfrm>
            <a:custGeom>
              <a:avLst/>
              <a:gdLst/>
              <a:ahLst/>
              <a:cxnLst/>
              <a:rect l="l" t="t" r="r" b="b"/>
              <a:pathLst>
                <a:path w="16696" h="18151" extrusionOk="0">
                  <a:moveTo>
                    <a:pt x="4488" y="532"/>
                  </a:moveTo>
                  <a:cubicBezTo>
                    <a:pt x="4721" y="532"/>
                    <a:pt x="4911" y="722"/>
                    <a:pt x="4911" y="955"/>
                  </a:cubicBezTo>
                  <a:cubicBezTo>
                    <a:pt x="4911" y="1189"/>
                    <a:pt x="4721" y="1377"/>
                    <a:pt x="4488" y="1377"/>
                  </a:cubicBezTo>
                  <a:cubicBezTo>
                    <a:pt x="4255" y="1377"/>
                    <a:pt x="4065" y="1189"/>
                    <a:pt x="4065" y="955"/>
                  </a:cubicBezTo>
                  <a:cubicBezTo>
                    <a:pt x="4065" y="722"/>
                    <a:pt x="4255" y="532"/>
                    <a:pt x="4488" y="532"/>
                  </a:cubicBezTo>
                  <a:close/>
                  <a:moveTo>
                    <a:pt x="2800" y="3960"/>
                  </a:moveTo>
                  <a:lnTo>
                    <a:pt x="2800" y="4509"/>
                  </a:lnTo>
                  <a:lnTo>
                    <a:pt x="2249" y="4509"/>
                  </a:lnTo>
                  <a:lnTo>
                    <a:pt x="2249" y="3960"/>
                  </a:lnTo>
                  <a:close/>
                  <a:moveTo>
                    <a:pt x="2260" y="7641"/>
                  </a:moveTo>
                  <a:lnTo>
                    <a:pt x="2260" y="8190"/>
                  </a:lnTo>
                  <a:lnTo>
                    <a:pt x="1710" y="8190"/>
                  </a:lnTo>
                  <a:lnTo>
                    <a:pt x="1710" y="7641"/>
                  </a:lnTo>
                  <a:close/>
                  <a:moveTo>
                    <a:pt x="956" y="9840"/>
                  </a:moveTo>
                  <a:cubicBezTo>
                    <a:pt x="1189" y="9840"/>
                    <a:pt x="1379" y="10030"/>
                    <a:pt x="1379" y="10263"/>
                  </a:cubicBezTo>
                  <a:cubicBezTo>
                    <a:pt x="1379" y="10496"/>
                    <a:pt x="1189" y="10686"/>
                    <a:pt x="956" y="10686"/>
                  </a:cubicBezTo>
                  <a:cubicBezTo>
                    <a:pt x="723" y="10686"/>
                    <a:pt x="533" y="10496"/>
                    <a:pt x="533" y="10263"/>
                  </a:cubicBezTo>
                  <a:cubicBezTo>
                    <a:pt x="533" y="10030"/>
                    <a:pt x="723" y="9840"/>
                    <a:pt x="956" y="9840"/>
                  </a:cubicBezTo>
                  <a:close/>
                  <a:moveTo>
                    <a:pt x="10194" y="12157"/>
                  </a:moveTo>
                  <a:cubicBezTo>
                    <a:pt x="10497" y="12157"/>
                    <a:pt x="10744" y="12404"/>
                    <a:pt x="10744" y="12707"/>
                  </a:cubicBezTo>
                  <a:cubicBezTo>
                    <a:pt x="10744" y="13009"/>
                    <a:pt x="10497" y="13256"/>
                    <a:pt x="10194" y="13256"/>
                  </a:cubicBezTo>
                  <a:cubicBezTo>
                    <a:pt x="9891" y="13256"/>
                    <a:pt x="9645" y="13009"/>
                    <a:pt x="9645" y="12707"/>
                  </a:cubicBezTo>
                  <a:cubicBezTo>
                    <a:pt x="9645" y="12404"/>
                    <a:pt x="9891" y="12157"/>
                    <a:pt x="10194" y="12157"/>
                  </a:cubicBezTo>
                  <a:close/>
                  <a:moveTo>
                    <a:pt x="5975" y="10529"/>
                  </a:moveTo>
                  <a:cubicBezTo>
                    <a:pt x="6735" y="10529"/>
                    <a:pt x="7353" y="11147"/>
                    <a:pt x="7353" y="11907"/>
                  </a:cubicBezTo>
                  <a:cubicBezTo>
                    <a:pt x="7353" y="12666"/>
                    <a:pt x="6735" y="13285"/>
                    <a:pt x="5975" y="13285"/>
                  </a:cubicBezTo>
                  <a:cubicBezTo>
                    <a:pt x="5216" y="13285"/>
                    <a:pt x="4598" y="12666"/>
                    <a:pt x="4598" y="11907"/>
                  </a:cubicBezTo>
                  <a:cubicBezTo>
                    <a:pt x="4598" y="11147"/>
                    <a:pt x="5216" y="10529"/>
                    <a:pt x="5975" y="10529"/>
                  </a:cubicBezTo>
                  <a:close/>
                  <a:moveTo>
                    <a:pt x="7876" y="11723"/>
                  </a:moveTo>
                  <a:lnTo>
                    <a:pt x="7876" y="11723"/>
                  </a:lnTo>
                  <a:cubicBezTo>
                    <a:pt x="8372" y="11782"/>
                    <a:pt x="8836" y="11944"/>
                    <a:pt x="9248" y="12185"/>
                  </a:cubicBezTo>
                  <a:cubicBezTo>
                    <a:pt x="9161" y="12340"/>
                    <a:pt x="9113" y="12518"/>
                    <a:pt x="9113" y="12707"/>
                  </a:cubicBezTo>
                  <a:cubicBezTo>
                    <a:pt x="9113" y="13303"/>
                    <a:pt x="9598" y="13788"/>
                    <a:pt x="10194" y="13788"/>
                  </a:cubicBezTo>
                  <a:cubicBezTo>
                    <a:pt x="10358" y="13788"/>
                    <a:pt x="10513" y="13751"/>
                    <a:pt x="10652" y="13686"/>
                  </a:cubicBezTo>
                  <a:cubicBezTo>
                    <a:pt x="10891" y="14167"/>
                    <a:pt x="11027" y="14708"/>
                    <a:pt x="11027" y="15280"/>
                  </a:cubicBezTo>
                  <a:cubicBezTo>
                    <a:pt x="11027" y="15614"/>
                    <a:pt x="10981" y="15943"/>
                    <a:pt x="10890" y="16261"/>
                  </a:cubicBezTo>
                  <a:lnTo>
                    <a:pt x="10152" y="16261"/>
                  </a:lnTo>
                  <a:cubicBezTo>
                    <a:pt x="9711" y="16261"/>
                    <a:pt x="9351" y="15902"/>
                    <a:pt x="9351" y="15460"/>
                  </a:cubicBezTo>
                  <a:lnTo>
                    <a:pt x="9351" y="14651"/>
                  </a:lnTo>
                  <a:cubicBezTo>
                    <a:pt x="9351" y="14511"/>
                    <a:pt x="9241" y="14393"/>
                    <a:pt x="9101" y="14385"/>
                  </a:cubicBezTo>
                  <a:cubicBezTo>
                    <a:pt x="8260" y="14337"/>
                    <a:pt x="7440" y="14090"/>
                    <a:pt x="6714" y="13668"/>
                  </a:cubicBezTo>
                  <a:cubicBezTo>
                    <a:pt x="7402" y="13379"/>
                    <a:pt x="7885" y="12698"/>
                    <a:pt x="7885" y="11907"/>
                  </a:cubicBezTo>
                  <a:cubicBezTo>
                    <a:pt x="7885" y="11844"/>
                    <a:pt x="7882" y="11783"/>
                    <a:pt x="7876" y="11723"/>
                  </a:cubicBezTo>
                  <a:close/>
                  <a:moveTo>
                    <a:pt x="9951" y="3359"/>
                  </a:moveTo>
                  <a:cubicBezTo>
                    <a:pt x="10397" y="3454"/>
                    <a:pt x="10761" y="3779"/>
                    <a:pt x="10898" y="4230"/>
                  </a:cubicBezTo>
                  <a:cubicBezTo>
                    <a:pt x="10922" y="4312"/>
                    <a:pt x="10986" y="4378"/>
                    <a:pt x="11068" y="4404"/>
                  </a:cubicBezTo>
                  <a:cubicBezTo>
                    <a:pt x="11132" y="4426"/>
                    <a:pt x="11194" y="4448"/>
                    <a:pt x="11257" y="4472"/>
                  </a:cubicBezTo>
                  <a:lnTo>
                    <a:pt x="9508" y="6221"/>
                  </a:lnTo>
                  <a:lnTo>
                    <a:pt x="8019" y="6221"/>
                  </a:lnTo>
                  <a:cubicBezTo>
                    <a:pt x="7872" y="6221"/>
                    <a:pt x="7754" y="6340"/>
                    <a:pt x="7754" y="6487"/>
                  </a:cubicBezTo>
                  <a:cubicBezTo>
                    <a:pt x="7754" y="6633"/>
                    <a:pt x="7872" y="6752"/>
                    <a:pt x="8019" y="6752"/>
                  </a:cubicBezTo>
                  <a:lnTo>
                    <a:pt x="8977" y="6752"/>
                  </a:lnTo>
                  <a:lnTo>
                    <a:pt x="7912" y="7817"/>
                  </a:lnTo>
                  <a:cubicBezTo>
                    <a:pt x="7808" y="7921"/>
                    <a:pt x="7808" y="8089"/>
                    <a:pt x="7912" y="8193"/>
                  </a:cubicBezTo>
                  <a:cubicBezTo>
                    <a:pt x="7964" y="8245"/>
                    <a:pt x="8032" y="8271"/>
                    <a:pt x="8100" y="8271"/>
                  </a:cubicBezTo>
                  <a:cubicBezTo>
                    <a:pt x="8168" y="8271"/>
                    <a:pt x="8236" y="8245"/>
                    <a:pt x="8288" y="8193"/>
                  </a:cubicBezTo>
                  <a:lnTo>
                    <a:pt x="12144" y="4337"/>
                  </a:lnTo>
                  <a:cubicBezTo>
                    <a:pt x="12868" y="4761"/>
                    <a:pt x="13491" y="5356"/>
                    <a:pt x="13948" y="6059"/>
                  </a:cubicBezTo>
                  <a:cubicBezTo>
                    <a:pt x="14453" y="6837"/>
                    <a:pt x="14750" y="7738"/>
                    <a:pt x="14806" y="8661"/>
                  </a:cubicBezTo>
                  <a:lnTo>
                    <a:pt x="14806" y="9986"/>
                  </a:lnTo>
                  <a:cubicBezTo>
                    <a:pt x="14806" y="10032"/>
                    <a:pt x="14818" y="10076"/>
                    <a:pt x="14841" y="10116"/>
                  </a:cubicBezTo>
                  <a:lnTo>
                    <a:pt x="16080" y="12312"/>
                  </a:lnTo>
                  <a:cubicBezTo>
                    <a:pt x="16128" y="12396"/>
                    <a:pt x="16134" y="12461"/>
                    <a:pt x="16120" y="12486"/>
                  </a:cubicBezTo>
                  <a:cubicBezTo>
                    <a:pt x="16105" y="12510"/>
                    <a:pt x="16046" y="12536"/>
                    <a:pt x="15948" y="12536"/>
                  </a:cubicBezTo>
                  <a:lnTo>
                    <a:pt x="15072" y="12536"/>
                  </a:lnTo>
                  <a:cubicBezTo>
                    <a:pt x="14926" y="12536"/>
                    <a:pt x="14807" y="12655"/>
                    <a:pt x="14807" y="12802"/>
                  </a:cubicBezTo>
                  <a:lnTo>
                    <a:pt x="14807" y="13433"/>
                  </a:lnTo>
                  <a:lnTo>
                    <a:pt x="13349" y="13433"/>
                  </a:lnTo>
                  <a:cubicBezTo>
                    <a:pt x="13007" y="13433"/>
                    <a:pt x="12728" y="13712"/>
                    <a:pt x="12728" y="14054"/>
                  </a:cubicBezTo>
                  <a:lnTo>
                    <a:pt x="12728" y="16261"/>
                  </a:lnTo>
                  <a:lnTo>
                    <a:pt x="11440" y="16261"/>
                  </a:lnTo>
                  <a:cubicBezTo>
                    <a:pt x="11519" y="15941"/>
                    <a:pt x="11559" y="15612"/>
                    <a:pt x="11559" y="15280"/>
                  </a:cubicBezTo>
                  <a:cubicBezTo>
                    <a:pt x="11559" y="14577"/>
                    <a:pt x="11382" y="13917"/>
                    <a:pt x="11071" y="13338"/>
                  </a:cubicBezTo>
                  <a:cubicBezTo>
                    <a:pt x="11199" y="13160"/>
                    <a:pt x="11275" y="12942"/>
                    <a:pt x="11275" y="12707"/>
                  </a:cubicBezTo>
                  <a:cubicBezTo>
                    <a:pt x="11275" y="12110"/>
                    <a:pt x="10790" y="11625"/>
                    <a:pt x="10194" y="11625"/>
                  </a:cubicBezTo>
                  <a:cubicBezTo>
                    <a:pt x="9984" y="11625"/>
                    <a:pt x="9788" y="11686"/>
                    <a:pt x="9621" y="11790"/>
                  </a:cubicBezTo>
                  <a:cubicBezTo>
                    <a:pt x="9069" y="11444"/>
                    <a:pt x="8427" y="11225"/>
                    <a:pt x="7739" y="11176"/>
                  </a:cubicBezTo>
                  <a:cubicBezTo>
                    <a:pt x="7509" y="10620"/>
                    <a:pt x="7024" y="10197"/>
                    <a:pt x="6429" y="10051"/>
                  </a:cubicBezTo>
                  <a:lnTo>
                    <a:pt x="7083" y="9398"/>
                  </a:lnTo>
                  <a:cubicBezTo>
                    <a:pt x="7187" y="9295"/>
                    <a:pt x="7187" y="9126"/>
                    <a:pt x="7083" y="9023"/>
                  </a:cubicBezTo>
                  <a:cubicBezTo>
                    <a:pt x="7031" y="8970"/>
                    <a:pt x="6963" y="8944"/>
                    <a:pt x="6895" y="8944"/>
                  </a:cubicBezTo>
                  <a:cubicBezTo>
                    <a:pt x="6827" y="8944"/>
                    <a:pt x="6759" y="8970"/>
                    <a:pt x="6706" y="9023"/>
                  </a:cubicBezTo>
                  <a:lnTo>
                    <a:pt x="5714" y="10015"/>
                  </a:lnTo>
                  <a:cubicBezTo>
                    <a:pt x="5414" y="10057"/>
                    <a:pt x="5136" y="10167"/>
                    <a:pt x="4897" y="10332"/>
                  </a:cubicBezTo>
                  <a:cubicBezTo>
                    <a:pt x="4845" y="10149"/>
                    <a:pt x="4804" y="9964"/>
                    <a:pt x="4773" y="9775"/>
                  </a:cubicBezTo>
                  <a:lnTo>
                    <a:pt x="5265" y="9775"/>
                  </a:lnTo>
                  <a:cubicBezTo>
                    <a:pt x="5412" y="9775"/>
                    <a:pt x="5531" y="9656"/>
                    <a:pt x="5531" y="9509"/>
                  </a:cubicBezTo>
                  <a:cubicBezTo>
                    <a:pt x="5531" y="9362"/>
                    <a:pt x="5412" y="9243"/>
                    <a:pt x="5265" y="9243"/>
                  </a:cubicBezTo>
                  <a:lnTo>
                    <a:pt x="4557" y="9243"/>
                  </a:lnTo>
                  <a:cubicBezTo>
                    <a:pt x="4247" y="9004"/>
                    <a:pt x="4065" y="8634"/>
                    <a:pt x="4065" y="8241"/>
                  </a:cubicBezTo>
                  <a:cubicBezTo>
                    <a:pt x="4065" y="7782"/>
                    <a:pt x="4309" y="7366"/>
                    <a:pt x="4705" y="7141"/>
                  </a:cubicBezTo>
                  <a:lnTo>
                    <a:pt x="5354" y="7141"/>
                  </a:lnTo>
                  <a:lnTo>
                    <a:pt x="5354" y="8086"/>
                  </a:lnTo>
                  <a:cubicBezTo>
                    <a:pt x="5354" y="8232"/>
                    <a:pt x="5473" y="8351"/>
                    <a:pt x="5620" y="8351"/>
                  </a:cubicBezTo>
                  <a:cubicBezTo>
                    <a:pt x="5767" y="8351"/>
                    <a:pt x="5886" y="8232"/>
                    <a:pt x="5886" y="8086"/>
                  </a:cubicBezTo>
                  <a:lnTo>
                    <a:pt x="5886" y="7141"/>
                  </a:lnTo>
                  <a:lnTo>
                    <a:pt x="6598" y="7141"/>
                  </a:lnTo>
                  <a:cubicBezTo>
                    <a:pt x="6744" y="7141"/>
                    <a:pt x="6864" y="7021"/>
                    <a:pt x="6864" y="6875"/>
                  </a:cubicBezTo>
                  <a:cubicBezTo>
                    <a:pt x="6864" y="6728"/>
                    <a:pt x="6744" y="6610"/>
                    <a:pt x="6598" y="6610"/>
                  </a:cubicBezTo>
                  <a:lnTo>
                    <a:pt x="4787" y="6610"/>
                  </a:lnTo>
                  <a:cubicBezTo>
                    <a:pt x="4693" y="6428"/>
                    <a:pt x="4642" y="6228"/>
                    <a:pt x="4642" y="6020"/>
                  </a:cubicBezTo>
                  <a:cubicBezTo>
                    <a:pt x="4642" y="5321"/>
                    <a:pt x="5210" y="4753"/>
                    <a:pt x="5909" y="4753"/>
                  </a:cubicBezTo>
                  <a:cubicBezTo>
                    <a:pt x="5987" y="4753"/>
                    <a:pt x="6064" y="4761"/>
                    <a:pt x="6140" y="4775"/>
                  </a:cubicBezTo>
                  <a:lnTo>
                    <a:pt x="6140" y="5687"/>
                  </a:lnTo>
                  <a:cubicBezTo>
                    <a:pt x="6140" y="5834"/>
                    <a:pt x="6259" y="5953"/>
                    <a:pt x="6406" y="5953"/>
                  </a:cubicBezTo>
                  <a:cubicBezTo>
                    <a:pt x="6552" y="5953"/>
                    <a:pt x="6672" y="5834"/>
                    <a:pt x="6672" y="5687"/>
                  </a:cubicBezTo>
                  <a:lnTo>
                    <a:pt x="6672" y="5420"/>
                  </a:lnTo>
                  <a:lnTo>
                    <a:pt x="8108" y="5420"/>
                  </a:lnTo>
                  <a:cubicBezTo>
                    <a:pt x="8255" y="5420"/>
                    <a:pt x="8374" y="5301"/>
                    <a:pt x="8374" y="5154"/>
                  </a:cubicBezTo>
                  <a:cubicBezTo>
                    <a:pt x="8374" y="5007"/>
                    <a:pt x="8255" y="4888"/>
                    <a:pt x="8108" y="4888"/>
                  </a:cubicBezTo>
                  <a:lnTo>
                    <a:pt x="6672" y="4888"/>
                  </a:lnTo>
                  <a:lnTo>
                    <a:pt x="6672" y="4615"/>
                  </a:lnTo>
                  <a:cubicBezTo>
                    <a:pt x="6851" y="4112"/>
                    <a:pt x="7326" y="3776"/>
                    <a:pt x="7864" y="3776"/>
                  </a:cubicBezTo>
                  <a:cubicBezTo>
                    <a:pt x="8042" y="3776"/>
                    <a:pt x="8216" y="3813"/>
                    <a:pt x="8379" y="3886"/>
                  </a:cubicBezTo>
                  <a:cubicBezTo>
                    <a:pt x="8414" y="3901"/>
                    <a:pt x="8451" y="3909"/>
                    <a:pt x="8487" y="3909"/>
                  </a:cubicBezTo>
                  <a:cubicBezTo>
                    <a:pt x="8566" y="3909"/>
                    <a:pt x="8643" y="3873"/>
                    <a:pt x="8695" y="3809"/>
                  </a:cubicBezTo>
                  <a:cubicBezTo>
                    <a:pt x="8881" y="3577"/>
                    <a:pt x="9136" y="3421"/>
                    <a:pt x="9419" y="3360"/>
                  </a:cubicBezTo>
                  <a:lnTo>
                    <a:pt x="9419" y="4428"/>
                  </a:lnTo>
                  <a:cubicBezTo>
                    <a:pt x="9419" y="4575"/>
                    <a:pt x="9538" y="4694"/>
                    <a:pt x="9685" y="4694"/>
                  </a:cubicBezTo>
                  <a:cubicBezTo>
                    <a:pt x="9832" y="4694"/>
                    <a:pt x="9951" y="4575"/>
                    <a:pt x="9951" y="4428"/>
                  </a:cubicBezTo>
                  <a:lnTo>
                    <a:pt x="9951" y="3359"/>
                  </a:lnTo>
                  <a:close/>
                  <a:moveTo>
                    <a:pt x="14807" y="13965"/>
                  </a:moveTo>
                  <a:lnTo>
                    <a:pt x="14807" y="15460"/>
                  </a:lnTo>
                  <a:cubicBezTo>
                    <a:pt x="14807" y="15902"/>
                    <a:pt x="14452" y="16261"/>
                    <a:pt x="14017" y="16261"/>
                  </a:cubicBezTo>
                  <a:lnTo>
                    <a:pt x="13260" y="16261"/>
                  </a:lnTo>
                  <a:lnTo>
                    <a:pt x="13260" y="14054"/>
                  </a:lnTo>
                  <a:cubicBezTo>
                    <a:pt x="13260" y="14005"/>
                    <a:pt x="13301" y="13965"/>
                    <a:pt x="13349" y="13965"/>
                  </a:cubicBezTo>
                  <a:close/>
                  <a:moveTo>
                    <a:pt x="4487" y="1"/>
                  </a:moveTo>
                  <a:cubicBezTo>
                    <a:pt x="3961" y="1"/>
                    <a:pt x="3533" y="429"/>
                    <a:pt x="3533" y="955"/>
                  </a:cubicBezTo>
                  <a:cubicBezTo>
                    <a:pt x="3533" y="1397"/>
                    <a:pt x="3835" y="1770"/>
                    <a:pt x="4243" y="1877"/>
                  </a:cubicBezTo>
                  <a:lnTo>
                    <a:pt x="4243" y="2488"/>
                  </a:lnTo>
                  <a:cubicBezTo>
                    <a:pt x="4243" y="2733"/>
                    <a:pt x="4442" y="2932"/>
                    <a:pt x="4687" y="2932"/>
                  </a:cubicBezTo>
                  <a:lnTo>
                    <a:pt x="7220" y="2932"/>
                  </a:lnTo>
                  <a:lnTo>
                    <a:pt x="7220" y="3362"/>
                  </a:lnTo>
                  <a:cubicBezTo>
                    <a:pt x="6902" y="3483"/>
                    <a:pt x="6623" y="3694"/>
                    <a:pt x="6420" y="3969"/>
                  </a:cubicBezTo>
                  <a:lnTo>
                    <a:pt x="3331" y="3969"/>
                  </a:lnTo>
                  <a:lnTo>
                    <a:pt x="3331" y="3801"/>
                  </a:lnTo>
                  <a:cubicBezTo>
                    <a:pt x="3331" y="3595"/>
                    <a:pt x="3164" y="3428"/>
                    <a:pt x="2959" y="3428"/>
                  </a:cubicBezTo>
                  <a:lnTo>
                    <a:pt x="2090" y="3428"/>
                  </a:lnTo>
                  <a:cubicBezTo>
                    <a:pt x="1885" y="3428"/>
                    <a:pt x="1718" y="3595"/>
                    <a:pt x="1718" y="3801"/>
                  </a:cubicBezTo>
                  <a:lnTo>
                    <a:pt x="1718" y="4669"/>
                  </a:lnTo>
                  <a:cubicBezTo>
                    <a:pt x="1718" y="4875"/>
                    <a:pt x="1885" y="5041"/>
                    <a:pt x="2090" y="5041"/>
                  </a:cubicBezTo>
                  <a:lnTo>
                    <a:pt x="2959" y="5041"/>
                  </a:lnTo>
                  <a:cubicBezTo>
                    <a:pt x="3164" y="5041"/>
                    <a:pt x="3331" y="4875"/>
                    <a:pt x="3331" y="4669"/>
                  </a:cubicBezTo>
                  <a:lnTo>
                    <a:pt x="3331" y="4501"/>
                  </a:lnTo>
                  <a:lnTo>
                    <a:pt x="4948" y="4501"/>
                  </a:lnTo>
                  <a:cubicBezTo>
                    <a:pt x="4500" y="4785"/>
                    <a:pt x="4186" y="5262"/>
                    <a:pt x="4122" y="5813"/>
                  </a:cubicBezTo>
                  <a:lnTo>
                    <a:pt x="3066" y="5813"/>
                  </a:lnTo>
                  <a:cubicBezTo>
                    <a:pt x="2919" y="5813"/>
                    <a:pt x="2801" y="5932"/>
                    <a:pt x="2801" y="6079"/>
                  </a:cubicBezTo>
                  <a:cubicBezTo>
                    <a:pt x="2801" y="6226"/>
                    <a:pt x="2920" y="6345"/>
                    <a:pt x="3066" y="6345"/>
                  </a:cubicBezTo>
                  <a:lnTo>
                    <a:pt x="4140" y="6345"/>
                  </a:lnTo>
                  <a:cubicBezTo>
                    <a:pt x="4167" y="6496"/>
                    <a:pt x="4214" y="6643"/>
                    <a:pt x="4279" y="6782"/>
                  </a:cubicBezTo>
                  <a:cubicBezTo>
                    <a:pt x="3976" y="7000"/>
                    <a:pt x="3753" y="7303"/>
                    <a:pt x="3632" y="7650"/>
                  </a:cubicBezTo>
                  <a:lnTo>
                    <a:pt x="2790" y="7650"/>
                  </a:lnTo>
                  <a:lnTo>
                    <a:pt x="2790" y="7481"/>
                  </a:lnTo>
                  <a:cubicBezTo>
                    <a:pt x="2790" y="7276"/>
                    <a:pt x="2624" y="7109"/>
                    <a:pt x="2419" y="7109"/>
                  </a:cubicBezTo>
                  <a:lnTo>
                    <a:pt x="1550" y="7109"/>
                  </a:lnTo>
                  <a:cubicBezTo>
                    <a:pt x="1345" y="7109"/>
                    <a:pt x="1177" y="7276"/>
                    <a:pt x="1177" y="7481"/>
                  </a:cubicBezTo>
                  <a:lnTo>
                    <a:pt x="1177" y="8350"/>
                  </a:lnTo>
                  <a:cubicBezTo>
                    <a:pt x="1177" y="8555"/>
                    <a:pt x="1345" y="8723"/>
                    <a:pt x="1550" y="8723"/>
                  </a:cubicBezTo>
                  <a:lnTo>
                    <a:pt x="2419" y="8723"/>
                  </a:lnTo>
                  <a:cubicBezTo>
                    <a:pt x="2624" y="8723"/>
                    <a:pt x="2790" y="8555"/>
                    <a:pt x="2790" y="8350"/>
                  </a:cubicBezTo>
                  <a:lnTo>
                    <a:pt x="2790" y="8182"/>
                  </a:lnTo>
                  <a:lnTo>
                    <a:pt x="3534" y="8182"/>
                  </a:lnTo>
                  <a:cubicBezTo>
                    <a:pt x="3534" y="8201"/>
                    <a:pt x="3533" y="8222"/>
                    <a:pt x="3533" y="8241"/>
                  </a:cubicBezTo>
                  <a:cubicBezTo>
                    <a:pt x="3533" y="8778"/>
                    <a:pt x="3772" y="9282"/>
                    <a:pt x="4180" y="9622"/>
                  </a:cubicBezTo>
                  <a:cubicBezTo>
                    <a:pt x="4191" y="9647"/>
                    <a:pt x="4206" y="9669"/>
                    <a:pt x="4224" y="9689"/>
                  </a:cubicBezTo>
                  <a:cubicBezTo>
                    <a:pt x="4237" y="9793"/>
                    <a:pt x="4253" y="9895"/>
                    <a:pt x="4272" y="9997"/>
                  </a:cubicBezTo>
                  <a:lnTo>
                    <a:pt x="1872" y="9997"/>
                  </a:lnTo>
                  <a:cubicBezTo>
                    <a:pt x="1757" y="9600"/>
                    <a:pt x="1389" y="9309"/>
                    <a:pt x="955" y="9309"/>
                  </a:cubicBezTo>
                  <a:cubicBezTo>
                    <a:pt x="429" y="9309"/>
                    <a:pt x="1" y="9737"/>
                    <a:pt x="1" y="10263"/>
                  </a:cubicBezTo>
                  <a:cubicBezTo>
                    <a:pt x="1" y="10790"/>
                    <a:pt x="429" y="11218"/>
                    <a:pt x="955" y="11218"/>
                  </a:cubicBezTo>
                  <a:cubicBezTo>
                    <a:pt x="1389" y="11218"/>
                    <a:pt x="1757" y="10926"/>
                    <a:pt x="1872" y="10529"/>
                  </a:cubicBezTo>
                  <a:lnTo>
                    <a:pt x="4400" y="10529"/>
                  </a:lnTo>
                  <a:cubicBezTo>
                    <a:pt x="4421" y="10599"/>
                    <a:pt x="4444" y="10668"/>
                    <a:pt x="4467" y="10737"/>
                  </a:cubicBezTo>
                  <a:cubicBezTo>
                    <a:pt x="4216" y="11061"/>
                    <a:pt x="4066" y="11466"/>
                    <a:pt x="4066" y="11907"/>
                  </a:cubicBezTo>
                  <a:cubicBezTo>
                    <a:pt x="4066" y="12956"/>
                    <a:pt x="4917" y="13810"/>
                    <a:pt x="5964" y="13816"/>
                  </a:cubicBezTo>
                  <a:cubicBezTo>
                    <a:pt x="6040" y="13871"/>
                    <a:pt x="6117" y="13924"/>
                    <a:pt x="6195" y="13976"/>
                  </a:cubicBezTo>
                  <a:cubicBezTo>
                    <a:pt x="6533" y="14194"/>
                    <a:pt x="6891" y="14377"/>
                    <a:pt x="7264" y="14523"/>
                  </a:cubicBezTo>
                  <a:lnTo>
                    <a:pt x="7264" y="17708"/>
                  </a:lnTo>
                  <a:cubicBezTo>
                    <a:pt x="7264" y="17952"/>
                    <a:pt x="7463" y="18150"/>
                    <a:pt x="7708" y="18150"/>
                  </a:cubicBezTo>
                  <a:lnTo>
                    <a:pt x="9765" y="18150"/>
                  </a:lnTo>
                  <a:cubicBezTo>
                    <a:pt x="9913" y="18150"/>
                    <a:pt x="10031" y="18031"/>
                    <a:pt x="10031" y="17884"/>
                  </a:cubicBezTo>
                  <a:cubicBezTo>
                    <a:pt x="10031" y="17738"/>
                    <a:pt x="9912" y="17618"/>
                    <a:pt x="9765" y="17618"/>
                  </a:cubicBezTo>
                  <a:lnTo>
                    <a:pt x="7796" y="17618"/>
                  </a:lnTo>
                  <a:lnTo>
                    <a:pt x="7796" y="14701"/>
                  </a:lnTo>
                  <a:cubicBezTo>
                    <a:pt x="8130" y="14796"/>
                    <a:pt x="8472" y="14862"/>
                    <a:pt x="8819" y="14897"/>
                  </a:cubicBezTo>
                  <a:lnTo>
                    <a:pt x="8819" y="15461"/>
                  </a:lnTo>
                  <a:cubicBezTo>
                    <a:pt x="8819" y="16195"/>
                    <a:pt x="9417" y="16793"/>
                    <a:pt x="10151" y="16793"/>
                  </a:cubicBezTo>
                  <a:lnTo>
                    <a:pt x="12195" y="16793"/>
                  </a:lnTo>
                  <a:lnTo>
                    <a:pt x="12195" y="17618"/>
                  </a:lnTo>
                  <a:lnTo>
                    <a:pt x="11609" y="17618"/>
                  </a:lnTo>
                  <a:cubicBezTo>
                    <a:pt x="11462" y="17618"/>
                    <a:pt x="11343" y="17738"/>
                    <a:pt x="11343" y="17884"/>
                  </a:cubicBezTo>
                  <a:cubicBezTo>
                    <a:pt x="11343" y="18031"/>
                    <a:pt x="11462" y="18150"/>
                    <a:pt x="11609" y="18150"/>
                  </a:cubicBezTo>
                  <a:lnTo>
                    <a:pt x="12285" y="18150"/>
                  </a:lnTo>
                  <a:cubicBezTo>
                    <a:pt x="12529" y="18150"/>
                    <a:pt x="12727" y="17951"/>
                    <a:pt x="12727" y="17708"/>
                  </a:cubicBezTo>
                  <a:lnTo>
                    <a:pt x="12727" y="16793"/>
                  </a:lnTo>
                  <a:lnTo>
                    <a:pt x="14017" y="16793"/>
                  </a:lnTo>
                  <a:cubicBezTo>
                    <a:pt x="14745" y="16793"/>
                    <a:pt x="15338" y="16195"/>
                    <a:pt x="15338" y="15461"/>
                  </a:cubicBezTo>
                  <a:lnTo>
                    <a:pt x="15338" y="13068"/>
                  </a:lnTo>
                  <a:lnTo>
                    <a:pt x="15948" y="13068"/>
                  </a:lnTo>
                  <a:cubicBezTo>
                    <a:pt x="16232" y="13068"/>
                    <a:pt x="16462" y="12954"/>
                    <a:pt x="16579" y="12754"/>
                  </a:cubicBezTo>
                  <a:cubicBezTo>
                    <a:pt x="16696" y="12555"/>
                    <a:pt x="16682" y="12298"/>
                    <a:pt x="16543" y="12050"/>
                  </a:cubicBezTo>
                  <a:lnTo>
                    <a:pt x="15338" y="9916"/>
                  </a:lnTo>
                  <a:lnTo>
                    <a:pt x="15338" y="8661"/>
                  </a:lnTo>
                  <a:cubicBezTo>
                    <a:pt x="15338" y="8651"/>
                    <a:pt x="15338" y="8642"/>
                    <a:pt x="15337" y="8632"/>
                  </a:cubicBezTo>
                  <a:cubicBezTo>
                    <a:pt x="15276" y="7614"/>
                    <a:pt x="14950" y="6624"/>
                    <a:pt x="14395" y="5770"/>
                  </a:cubicBezTo>
                  <a:cubicBezTo>
                    <a:pt x="13886" y="4986"/>
                    <a:pt x="13190" y="4326"/>
                    <a:pt x="12382" y="3859"/>
                  </a:cubicBezTo>
                  <a:cubicBezTo>
                    <a:pt x="12308" y="3816"/>
                    <a:pt x="12223" y="3793"/>
                    <a:pt x="12138" y="3793"/>
                  </a:cubicBezTo>
                  <a:cubicBezTo>
                    <a:pt x="12008" y="3793"/>
                    <a:pt x="11885" y="3844"/>
                    <a:pt x="11793" y="3936"/>
                  </a:cubicBezTo>
                  <a:lnTo>
                    <a:pt x="11666" y="4062"/>
                  </a:lnTo>
                  <a:cubicBezTo>
                    <a:pt x="11566" y="4019"/>
                    <a:pt x="11463" y="3979"/>
                    <a:pt x="11361" y="3942"/>
                  </a:cubicBezTo>
                  <a:cubicBezTo>
                    <a:pt x="11093" y="3253"/>
                    <a:pt x="10437" y="2799"/>
                    <a:pt x="9685" y="2799"/>
                  </a:cubicBezTo>
                  <a:cubicBezTo>
                    <a:pt x="9201" y="2799"/>
                    <a:pt x="8748" y="2990"/>
                    <a:pt x="8411" y="3329"/>
                  </a:cubicBezTo>
                  <a:cubicBezTo>
                    <a:pt x="8235" y="3273"/>
                    <a:pt x="8051" y="3244"/>
                    <a:pt x="7864" y="3244"/>
                  </a:cubicBezTo>
                  <a:cubicBezTo>
                    <a:pt x="7827" y="3244"/>
                    <a:pt x="7789" y="3245"/>
                    <a:pt x="7752" y="3247"/>
                  </a:cubicBezTo>
                  <a:lnTo>
                    <a:pt x="7752" y="2843"/>
                  </a:lnTo>
                  <a:cubicBezTo>
                    <a:pt x="7752" y="2598"/>
                    <a:pt x="7554" y="2400"/>
                    <a:pt x="7309" y="2400"/>
                  </a:cubicBezTo>
                  <a:lnTo>
                    <a:pt x="4775" y="2400"/>
                  </a:lnTo>
                  <a:lnTo>
                    <a:pt x="4775" y="1865"/>
                  </a:lnTo>
                  <a:cubicBezTo>
                    <a:pt x="5161" y="1743"/>
                    <a:pt x="5441" y="1382"/>
                    <a:pt x="5441" y="955"/>
                  </a:cubicBezTo>
                  <a:cubicBezTo>
                    <a:pt x="5441" y="429"/>
                    <a:pt x="5013" y="1"/>
                    <a:pt x="4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9"/>
            <p:cNvSpPr/>
            <p:nvPr/>
          </p:nvSpPr>
          <p:spPr>
            <a:xfrm>
              <a:off x="2083584" y="3504447"/>
              <a:ext cx="70381" cy="70348"/>
            </a:xfrm>
            <a:custGeom>
              <a:avLst/>
              <a:gdLst/>
              <a:ahLst/>
              <a:cxnLst/>
              <a:rect l="l" t="t" r="r" b="b"/>
              <a:pathLst>
                <a:path w="2122" h="2121" extrusionOk="0">
                  <a:moveTo>
                    <a:pt x="1060" y="532"/>
                  </a:moveTo>
                  <a:cubicBezTo>
                    <a:pt x="1352" y="532"/>
                    <a:pt x="1589" y="769"/>
                    <a:pt x="1589" y="1061"/>
                  </a:cubicBezTo>
                  <a:cubicBezTo>
                    <a:pt x="1589" y="1352"/>
                    <a:pt x="1352" y="1588"/>
                    <a:pt x="1060" y="1588"/>
                  </a:cubicBezTo>
                  <a:cubicBezTo>
                    <a:pt x="770" y="1588"/>
                    <a:pt x="533" y="1352"/>
                    <a:pt x="533" y="1061"/>
                  </a:cubicBezTo>
                  <a:cubicBezTo>
                    <a:pt x="533" y="769"/>
                    <a:pt x="770" y="532"/>
                    <a:pt x="1060" y="532"/>
                  </a:cubicBezTo>
                  <a:close/>
                  <a:moveTo>
                    <a:pt x="1060" y="0"/>
                  </a:moveTo>
                  <a:cubicBezTo>
                    <a:pt x="476" y="0"/>
                    <a:pt x="1" y="475"/>
                    <a:pt x="1" y="1061"/>
                  </a:cubicBezTo>
                  <a:cubicBezTo>
                    <a:pt x="1" y="1645"/>
                    <a:pt x="476" y="2120"/>
                    <a:pt x="1060" y="2120"/>
                  </a:cubicBezTo>
                  <a:cubicBezTo>
                    <a:pt x="1646" y="2120"/>
                    <a:pt x="2121" y="1645"/>
                    <a:pt x="2121" y="1061"/>
                  </a:cubicBezTo>
                  <a:cubicBezTo>
                    <a:pt x="2121" y="475"/>
                    <a:pt x="1646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9"/>
            <p:cNvSpPr/>
            <p:nvPr/>
          </p:nvSpPr>
          <p:spPr>
            <a:xfrm>
              <a:off x="1888890" y="3314662"/>
              <a:ext cx="83449" cy="63350"/>
            </a:xfrm>
            <a:custGeom>
              <a:avLst/>
              <a:gdLst/>
              <a:ahLst/>
              <a:cxnLst/>
              <a:rect l="l" t="t" r="r" b="b"/>
              <a:pathLst>
                <a:path w="2516" h="1910" extrusionOk="0">
                  <a:moveTo>
                    <a:pt x="955" y="532"/>
                  </a:moveTo>
                  <a:cubicBezTo>
                    <a:pt x="1189" y="532"/>
                    <a:pt x="1378" y="722"/>
                    <a:pt x="1378" y="955"/>
                  </a:cubicBezTo>
                  <a:cubicBezTo>
                    <a:pt x="1378" y="1188"/>
                    <a:pt x="1189" y="1378"/>
                    <a:pt x="955" y="1378"/>
                  </a:cubicBezTo>
                  <a:cubicBezTo>
                    <a:pt x="722" y="1378"/>
                    <a:pt x="533" y="1188"/>
                    <a:pt x="533" y="955"/>
                  </a:cubicBezTo>
                  <a:cubicBezTo>
                    <a:pt x="533" y="722"/>
                    <a:pt x="722" y="532"/>
                    <a:pt x="955" y="532"/>
                  </a:cubicBezTo>
                  <a:close/>
                  <a:moveTo>
                    <a:pt x="955" y="0"/>
                  </a:moveTo>
                  <a:cubicBezTo>
                    <a:pt x="429" y="0"/>
                    <a:pt x="1" y="428"/>
                    <a:pt x="1" y="955"/>
                  </a:cubicBezTo>
                  <a:cubicBezTo>
                    <a:pt x="1" y="1482"/>
                    <a:pt x="429" y="1910"/>
                    <a:pt x="955" y="1910"/>
                  </a:cubicBezTo>
                  <a:cubicBezTo>
                    <a:pt x="1389" y="1910"/>
                    <a:pt x="1757" y="1618"/>
                    <a:pt x="1872" y="1221"/>
                  </a:cubicBezTo>
                  <a:lnTo>
                    <a:pt x="2249" y="1221"/>
                  </a:lnTo>
                  <a:cubicBezTo>
                    <a:pt x="2395" y="1221"/>
                    <a:pt x="2514" y="1102"/>
                    <a:pt x="2514" y="955"/>
                  </a:cubicBezTo>
                  <a:cubicBezTo>
                    <a:pt x="2515" y="808"/>
                    <a:pt x="2396" y="689"/>
                    <a:pt x="2249" y="689"/>
                  </a:cubicBezTo>
                  <a:lnTo>
                    <a:pt x="1872" y="689"/>
                  </a:lnTo>
                  <a:cubicBezTo>
                    <a:pt x="1757" y="292"/>
                    <a:pt x="1389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9"/>
            <p:cNvSpPr/>
            <p:nvPr/>
          </p:nvSpPr>
          <p:spPr>
            <a:xfrm>
              <a:off x="2293368" y="3432705"/>
              <a:ext cx="100896" cy="53035"/>
            </a:xfrm>
            <a:custGeom>
              <a:avLst/>
              <a:gdLst/>
              <a:ahLst/>
              <a:cxnLst/>
              <a:rect l="l" t="t" r="r" b="b"/>
              <a:pathLst>
                <a:path w="3042" h="1599" extrusionOk="0">
                  <a:moveTo>
                    <a:pt x="2511" y="532"/>
                  </a:moveTo>
                  <a:lnTo>
                    <a:pt x="2511" y="1067"/>
                  </a:lnTo>
                  <a:lnTo>
                    <a:pt x="531" y="1067"/>
                  </a:lnTo>
                  <a:lnTo>
                    <a:pt x="531" y="532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55"/>
                  </a:lnTo>
                  <a:cubicBezTo>
                    <a:pt x="1" y="1399"/>
                    <a:pt x="199" y="1598"/>
                    <a:pt x="443" y="1598"/>
                  </a:cubicBezTo>
                  <a:lnTo>
                    <a:pt x="2599" y="1598"/>
                  </a:lnTo>
                  <a:cubicBezTo>
                    <a:pt x="2844" y="1598"/>
                    <a:pt x="3042" y="1399"/>
                    <a:pt x="3042" y="1155"/>
                  </a:cubicBezTo>
                  <a:lnTo>
                    <a:pt x="3042" y="443"/>
                  </a:lnTo>
                  <a:cubicBezTo>
                    <a:pt x="3042" y="199"/>
                    <a:pt x="2844" y="1"/>
                    <a:pt x="2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39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70" name="Google Shape;1370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" name="Google Shape;1372;p39"/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373" name="Google Shape;1373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" name="Google Shape;1375;p39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376" name="Google Shape;1376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78" name="Google Shape;1378;p39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809261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4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ASPIRATIONS</a:t>
            </a:r>
            <a:endParaRPr/>
          </a:p>
        </p:txBody>
      </p:sp>
      <p:sp>
        <p:nvSpPr>
          <p:cNvPr id="1444" name="Google Shape;1444;p43"/>
          <p:cNvSpPr txBox="1">
            <a:spLocks noGrp="1"/>
          </p:cNvSpPr>
          <p:nvPr>
            <p:ph type="subTitle" idx="1"/>
          </p:nvPr>
        </p:nvSpPr>
        <p:spPr>
          <a:xfrm>
            <a:off x="5055188" y="3185018"/>
            <a:ext cx="2877232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Understanding why a model made a decision becomes harder when using complex, multimodal inputs.</a:t>
            </a:r>
          </a:p>
        </p:txBody>
      </p:sp>
      <p:sp>
        <p:nvSpPr>
          <p:cNvPr id="1445" name="Google Shape;1445;p43"/>
          <p:cNvSpPr txBox="1">
            <a:spLocks noGrp="1"/>
          </p:cNvSpPr>
          <p:nvPr>
            <p:ph type="subTitle" idx="2"/>
          </p:nvPr>
        </p:nvSpPr>
        <p:spPr>
          <a:xfrm>
            <a:off x="1101262" y="3226503"/>
            <a:ext cx="3645316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Keeping modalities aligned in time and space can be tricky, especially in video and audio tasks.</a:t>
            </a:r>
          </a:p>
        </p:txBody>
      </p:sp>
      <p:sp>
        <p:nvSpPr>
          <p:cNvPr id="1446" name="Google Shape;1446;p43"/>
          <p:cNvSpPr txBox="1">
            <a:spLocks noGrp="1"/>
          </p:cNvSpPr>
          <p:nvPr>
            <p:ph type="subTitle" idx="3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sz="1600" b="1" dirty="0" err="1"/>
              <a:t>Interpretability</a:t>
            </a:r>
            <a:r>
              <a:rPr lang="fr-FR" sz="1600" dirty="0"/>
              <a:t>:</a:t>
            </a:r>
          </a:p>
        </p:txBody>
      </p:sp>
      <p:sp>
        <p:nvSpPr>
          <p:cNvPr id="1447" name="Google Shape;1447;p43"/>
          <p:cNvSpPr txBox="1">
            <a:spLocks noGrp="1"/>
          </p:cNvSpPr>
          <p:nvPr>
            <p:ph type="subTitle" idx="4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sz="1800" b="1" dirty="0" err="1"/>
              <a:t>Synchronization</a:t>
            </a:r>
            <a:r>
              <a:rPr lang="fr-FR" sz="1800" dirty="0"/>
              <a:t>:</a:t>
            </a:r>
          </a:p>
        </p:txBody>
      </p:sp>
      <p:sp>
        <p:nvSpPr>
          <p:cNvPr id="1448" name="Google Shape;1448;p43"/>
          <p:cNvSpPr/>
          <p:nvPr/>
        </p:nvSpPr>
        <p:spPr>
          <a:xfrm rot="5400000">
            <a:off x="2357950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002E8A">
              <a:alpha val="3300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9" name="Google Shape;1449;p43"/>
          <p:cNvSpPr/>
          <p:nvPr/>
        </p:nvSpPr>
        <p:spPr>
          <a:xfrm rot="5400000">
            <a:off x="5829938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002E8A">
              <a:alpha val="3300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0" name="Google Shape;1450;p43"/>
          <p:cNvGrpSpPr/>
          <p:nvPr/>
        </p:nvGrpSpPr>
        <p:grpSpPr>
          <a:xfrm>
            <a:off x="7123225" y="1144988"/>
            <a:ext cx="76825" cy="76800"/>
            <a:chOff x="3104875" y="1099400"/>
            <a:chExt cx="76825" cy="76800"/>
          </a:xfrm>
        </p:grpSpPr>
        <p:sp>
          <p:nvSpPr>
            <p:cNvPr id="1451" name="Google Shape;1451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3" name="Google Shape;1453;p43"/>
          <p:cNvGrpSpPr/>
          <p:nvPr/>
        </p:nvGrpSpPr>
        <p:grpSpPr>
          <a:xfrm>
            <a:off x="1062850" y="3623963"/>
            <a:ext cx="76825" cy="76800"/>
            <a:chOff x="3104875" y="1099400"/>
            <a:chExt cx="76825" cy="76800"/>
          </a:xfrm>
        </p:grpSpPr>
        <p:sp>
          <p:nvSpPr>
            <p:cNvPr id="1454" name="Google Shape;1454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6" name="Google Shape;1456;p43"/>
          <p:cNvGrpSpPr/>
          <p:nvPr/>
        </p:nvGrpSpPr>
        <p:grpSpPr>
          <a:xfrm>
            <a:off x="1506350" y="1719463"/>
            <a:ext cx="76825" cy="76800"/>
            <a:chOff x="3104875" y="1099400"/>
            <a:chExt cx="76825" cy="76800"/>
          </a:xfrm>
        </p:grpSpPr>
        <p:sp>
          <p:nvSpPr>
            <p:cNvPr id="1457" name="Google Shape;1457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59" name="Google Shape;1459;p43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 rot="-5710310">
            <a:off x="7371788" y="1756612"/>
            <a:ext cx="1552574" cy="139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0" name="Google Shape;1460;p43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8473750">
            <a:off x="511779" y="2063733"/>
            <a:ext cx="903665" cy="85380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61" name="Google Shape;1461;p43"/>
          <p:cNvGrpSpPr/>
          <p:nvPr/>
        </p:nvGrpSpPr>
        <p:grpSpPr>
          <a:xfrm>
            <a:off x="2608817" y="1825918"/>
            <a:ext cx="454355" cy="536704"/>
            <a:chOff x="4745408" y="4001992"/>
            <a:chExt cx="509652" cy="602023"/>
          </a:xfrm>
        </p:grpSpPr>
        <p:sp>
          <p:nvSpPr>
            <p:cNvPr id="1462" name="Google Shape;1462;p43"/>
            <p:cNvSpPr/>
            <p:nvPr/>
          </p:nvSpPr>
          <p:spPr>
            <a:xfrm>
              <a:off x="4745408" y="4001992"/>
              <a:ext cx="509652" cy="602023"/>
            </a:xfrm>
            <a:custGeom>
              <a:avLst/>
              <a:gdLst/>
              <a:ahLst/>
              <a:cxnLst/>
              <a:rect l="l" t="t" r="r" b="b"/>
              <a:pathLst>
                <a:path w="15366" h="18151" extrusionOk="0">
                  <a:moveTo>
                    <a:pt x="7621" y="3566"/>
                  </a:moveTo>
                  <a:cubicBezTo>
                    <a:pt x="8283" y="3566"/>
                    <a:pt x="8831" y="4057"/>
                    <a:pt x="8920" y="4696"/>
                  </a:cubicBezTo>
                  <a:lnTo>
                    <a:pt x="6321" y="4696"/>
                  </a:lnTo>
                  <a:cubicBezTo>
                    <a:pt x="6409" y="4058"/>
                    <a:pt x="6958" y="3566"/>
                    <a:pt x="7621" y="3566"/>
                  </a:cubicBezTo>
                  <a:close/>
                  <a:moveTo>
                    <a:pt x="10155" y="5228"/>
                  </a:moveTo>
                  <a:cubicBezTo>
                    <a:pt x="10236" y="5228"/>
                    <a:pt x="10304" y="5296"/>
                    <a:pt x="10304" y="5377"/>
                  </a:cubicBezTo>
                  <a:lnTo>
                    <a:pt x="10304" y="6649"/>
                  </a:lnTo>
                  <a:lnTo>
                    <a:pt x="532" y="6649"/>
                  </a:lnTo>
                  <a:lnTo>
                    <a:pt x="532" y="5377"/>
                  </a:lnTo>
                  <a:cubicBezTo>
                    <a:pt x="532" y="5296"/>
                    <a:pt x="600" y="5228"/>
                    <a:pt x="681" y="5228"/>
                  </a:cubicBezTo>
                  <a:close/>
                  <a:moveTo>
                    <a:pt x="10304" y="7181"/>
                  </a:moveTo>
                  <a:lnTo>
                    <a:pt x="10304" y="17619"/>
                  </a:lnTo>
                  <a:lnTo>
                    <a:pt x="532" y="17619"/>
                  </a:lnTo>
                  <a:lnTo>
                    <a:pt x="532" y="7181"/>
                  </a:lnTo>
                  <a:close/>
                  <a:moveTo>
                    <a:pt x="5211" y="1"/>
                  </a:moveTo>
                  <a:cubicBezTo>
                    <a:pt x="4835" y="1"/>
                    <a:pt x="4529" y="307"/>
                    <a:pt x="4529" y="683"/>
                  </a:cubicBezTo>
                  <a:lnTo>
                    <a:pt x="4529" y="4696"/>
                  </a:lnTo>
                  <a:lnTo>
                    <a:pt x="682" y="4696"/>
                  </a:lnTo>
                  <a:cubicBezTo>
                    <a:pt x="306" y="4696"/>
                    <a:pt x="0" y="5002"/>
                    <a:pt x="0" y="5377"/>
                  </a:cubicBezTo>
                  <a:lnTo>
                    <a:pt x="0" y="17707"/>
                  </a:lnTo>
                  <a:cubicBezTo>
                    <a:pt x="0" y="17951"/>
                    <a:pt x="198" y="18151"/>
                    <a:pt x="443" y="18151"/>
                  </a:cubicBezTo>
                  <a:lnTo>
                    <a:pt x="10394" y="18151"/>
                  </a:lnTo>
                  <a:cubicBezTo>
                    <a:pt x="10638" y="18151"/>
                    <a:pt x="10836" y="17951"/>
                    <a:pt x="10836" y="17707"/>
                  </a:cubicBezTo>
                  <a:lnTo>
                    <a:pt x="10836" y="13455"/>
                  </a:lnTo>
                  <a:lnTo>
                    <a:pt x="14923" y="13455"/>
                  </a:lnTo>
                  <a:cubicBezTo>
                    <a:pt x="15167" y="13455"/>
                    <a:pt x="15365" y="13256"/>
                    <a:pt x="15365" y="13012"/>
                  </a:cubicBezTo>
                  <a:lnTo>
                    <a:pt x="15365" y="9075"/>
                  </a:lnTo>
                  <a:cubicBezTo>
                    <a:pt x="15365" y="8928"/>
                    <a:pt x="15246" y="8809"/>
                    <a:pt x="15099" y="8809"/>
                  </a:cubicBezTo>
                  <a:cubicBezTo>
                    <a:pt x="14952" y="8809"/>
                    <a:pt x="14833" y="8928"/>
                    <a:pt x="14833" y="9075"/>
                  </a:cubicBezTo>
                  <a:lnTo>
                    <a:pt x="14833" y="12923"/>
                  </a:lnTo>
                  <a:lnTo>
                    <a:pt x="10836" y="12923"/>
                  </a:lnTo>
                  <a:lnTo>
                    <a:pt x="10836" y="11289"/>
                  </a:lnTo>
                  <a:lnTo>
                    <a:pt x="14102" y="11289"/>
                  </a:lnTo>
                  <a:cubicBezTo>
                    <a:pt x="14249" y="11289"/>
                    <a:pt x="14368" y="11169"/>
                    <a:pt x="14368" y="11023"/>
                  </a:cubicBezTo>
                  <a:cubicBezTo>
                    <a:pt x="14368" y="10876"/>
                    <a:pt x="14249" y="10757"/>
                    <a:pt x="14102" y="10757"/>
                  </a:cubicBezTo>
                  <a:lnTo>
                    <a:pt x="10836" y="10757"/>
                  </a:lnTo>
                  <a:lnTo>
                    <a:pt x="10836" y="10476"/>
                  </a:lnTo>
                  <a:lnTo>
                    <a:pt x="14102" y="10476"/>
                  </a:lnTo>
                  <a:cubicBezTo>
                    <a:pt x="14249" y="10476"/>
                    <a:pt x="14368" y="10357"/>
                    <a:pt x="14368" y="10210"/>
                  </a:cubicBezTo>
                  <a:cubicBezTo>
                    <a:pt x="14368" y="10063"/>
                    <a:pt x="14249" y="9944"/>
                    <a:pt x="14102" y="9944"/>
                  </a:cubicBezTo>
                  <a:lnTo>
                    <a:pt x="10836" y="9944"/>
                  </a:lnTo>
                  <a:lnTo>
                    <a:pt x="10836" y="9377"/>
                  </a:lnTo>
                  <a:lnTo>
                    <a:pt x="14102" y="9377"/>
                  </a:lnTo>
                  <a:cubicBezTo>
                    <a:pt x="14249" y="9377"/>
                    <a:pt x="14368" y="9258"/>
                    <a:pt x="14368" y="9111"/>
                  </a:cubicBezTo>
                  <a:cubicBezTo>
                    <a:pt x="14368" y="8964"/>
                    <a:pt x="14249" y="8845"/>
                    <a:pt x="14102" y="8845"/>
                  </a:cubicBezTo>
                  <a:lnTo>
                    <a:pt x="13818" y="8845"/>
                  </a:lnTo>
                  <a:lnTo>
                    <a:pt x="13818" y="6952"/>
                  </a:lnTo>
                  <a:cubicBezTo>
                    <a:pt x="13818" y="6805"/>
                    <a:pt x="13699" y="6687"/>
                    <a:pt x="13552" y="6687"/>
                  </a:cubicBezTo>
                  <a:cubicBezTo>
                    <a:pt x="13405" y="6687"/>
                    <a:pt x="13286" y="6805"/>
                    <a:pt x="13286" y="6952"/>
                  </a:cubicBezTo>
                  <a:lnTo>
                    <a:pt x="13286" y="8845"/>
                  </a:lnTo>
                  <a:lnTo>
                    <a:pt x="12862" y="8845"/>
                  </a:lnTo>
                  <a:lnTo>
                    <a:pt x="12862" y="7770"/>
                  </a:lnTo>
                  <a:cubicBezTo>
                    <a:pt x="12862" y="7623"/>
                    <a:pt x="12743" y="7504"/>
                    <a:pt x="12596" y="7504"/>
                  </a:cubicBezTo>
                  <a:cubicBezTo>
                    <a:pt x="12449" y="7504"/>
                    <a:pt x="12331" y="7623"/>
                    <a:pt x="12331" y="7770"/>
                  </a:cubicBezTo>
                  <a:lnTo>
                    <a:pt x="12331" y="8845"/>
                  </a:lnTo>
                  <a:lnTo>
                    <a:pt x="11875" y="8845"/>
                  </a:lnTo>
                  <a:lnTo>
                    <a:pt x="11875" y="6036"/>
                  </a:lnTo>
                  <a:cubicBezTo>
                    <a:pt x="11875" y="5889"/>
                    <a:pt x="11756" y="5770"/>
                    <a:pt x="11609" y="5770"/>
                  </a:cubicBezTo>
                  <a:cubicBezTo>
                    <a:pt x="11463" y="5770"/>
                    <a:pt x="11343" y="5889"/>
                    <a:pt x="11343" y="6036"/>
                  </a:cubicBezTo>
                  <a:lnTo>
                    <a:pt x="11343" y="8845"/>
                  </a:lnTo>
                  <a:lnTo>
                    <a:pt x="10836" y="8845"/>
                  </a:lnTo>
                  <a:lnTo>
                    <a:pt x="10836" y="5378"/>
                  </a:lnTo>
                  <a:cubicBezTo>
                    <a:pt x="10836" y="5002"/>
                    <a:pt x="10531" y="4696"/>
                    <a:pt x="10156" y="4696"/>
                  </a:cubicBezTo>
                  <a:lnTo>
                    <a:pt x="9456" y="4696"/>
                  </a:lnTo>
                  <a:cubicBezTo>
                    <a:pt x="9364" y="3765"/>
                    <a:pt x="8576" y="3034"/>
                    <a:pt x="7621" y="3034"/>
                  </a:cubicBezTo>
                  <a:cubicBezTo>
                    <a:pt x="6665" y="3034"/>
                    <a:pt x="5877" y="3765"/>
                    <a:pt x="5785" y="4696"/>
                  </a:cubicBezTo>
                  <a:lnTo>
                    <a:pt x="5061" y="4696"/>
                  </a:lnTo>
                  <a:lnTo>
                    <a:pt x="5061" y="2486"/>
                  </a:lnTo>
                  <a:lnTo>
                    <a:pt x="7187" y="2486"/>
                  </a:lnTo>
                  <a:cubicBezTo>
                    <a:pt x="7333" y="2486"/>
                    <a:pt x="7452" y="2366"/>
                    <a:pt x="7452" y="2220"/>
                  </a:cubicBezTo>
                  <a:cubicBezTo>
                    <a:pt x="7452" y="2073"/>
                    <a:pt x="7333" y="1954"/>
                    <a:pt x="7187" y="1954"/>
                  </a:cubicBezTo>
                  <a:lnTo>
                    <a:pt x="5061" y="1954"/>
                  </a:lnTo>
                  <a:lnTo>
                    <a:pt x="5061" y="683"/>
                  </a:lnTo>
                  <a:cubicBezTo>
                    <a:pt x="5061" y="601"/>
                    <a:pt x="5130" y="533"/>
                    <a:pt x="5211" y="533"/>
                  </a:cubicBezTo>
                  <a:lnTo>
                    <a:pt x="14685" y="533"/>
                  </a:lnTo>
                  <a:cubicBezTo>
                    <a:pt x="14766" y="533"/>
                    <a:pt x="14834" y="601"/>
                    <a:pt x="14834" y="683"/>
                  </a:cubicBezTo>
                  <a:lnTo>
                    <a:pt x="14834" y="1954"/>
                  </a:lnTo>
                  <a:lnTo>
                    <a:pt x="8746" y="1954"/>
                  </a:lnTo>
                  <a:cubicBezTo>
                    <a:pt x="8599" y="1954"/>
                    <a:pt x="8480" y="2073"/>
                    <a:pt x="8480" y="2220"/>
                  </a:cubicBezTo>
                  <a:cubicBezTo>
                    <a:pt x="8480" y="2366"/>
                    <a:pt x="8599" y="2486"/>
                    <a:pt x="8746" y="2486"/>
                  </a:cubicBezTo>
                  <a:lnTo>
                    <a:pt x="14833" y="2486"/>
                  </a:lnTo>
                  <a:lnTo>
                    <a:pt x="14833" y="7728"/>
                  </a:lnTo>
                  <a:cubicBezTo>
                    <a:pt x="14833" y="7876"/>
                    <a:pt x="14952" y="7994"/>
                    <a:pt x="15099" y="7994"/>
                  </a:cubicBezTo>
                  <a:cubicBezTo>
                    <a:pt x="15246" y="7994"/>
                    <a:pt x="15365" y="7876"/>
                    <a:pt x="15365" y="7728"/>
                  </a:cubicBezTo>
                  <a:lnTo>
                    <a:pt x="15365" y="683"/>
                  </a:lnTo>
                  <a:cubicBezTo>
                    <a:pt x="15365" y="307"/>
                    <a:pt x="15059" y="1"/>
                    <a:pt x="14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3"/>
            <p:cNvSpPr/>
            <p:nvPr/>
          </p:nvSpPr>
          <p:spPr>
            <a:xfrm>
              <a:off x="5144546" y="4033700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6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7" y="532"/>
                    <a:pt x="405" y="504"/>
                    <a:pt x="454" y="455"/>
                  </a:cubicBezTo>
                  <a:cubicBezTo>
                    <a:pt x="505" y="404"/>
                    <a:pt x="532" y="336"/>
                    <a:pt x="532" y="266"/>
                  </a:cubicBezTo>
                  <a:cubicBezTo>
                    <a:pt x="532" y="196"/>
                    <a:pt x="505" y="128"/>
                    <a:pt x="454" y="79"/>
                  </a:cubicBezTo>
                  <a:cubicBezTo>
                    <a:pt x="405" y="28"/>
                    <a:pt x="337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3"/>
            <p:cNvSpPr/>
            <p:nvPr/>
          </p:nvSpPr>
          <p:spPr>
            <a:xfrm>
              <a:off x="5175126" y="4033700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6" y="532"/>
                    <a:pt x="405" y="504"/>
                    <a:pt x="454" y="455"/>
                  </a:cubicBezTo>
                  <a:cubicBezTo>
                    <a:pt x="504" y="404"/>
                    <a:pt x="532" y="335"/>
                    <a:pt x="532" y="266"/>
                  </a:cubicBezTo>
                  <a:cubicBezTo>
                    <a:pt x="532" y="197"/>
                    <a:pt x="504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3"/>
            <p:cNvSpPr/>
            <p:nvPr/>
          </p:nvSpPr>
          <p:spPr>
            <a:xfrm>
              <a:off x="5205674" y="4033700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7" y="532"/>
                    <a:pt x="405" y="504"/>
                    <a:pt x="455" y="455"/>
                  </a:cubicBezTo>
                  <a:cubicBezTo>
                    <a:pt x="505" y="404"/>
                    <a:pt x="532" y="335"/>
                    <a:pt x="532" y="266"/>
                  </a:cubicBezTo>
                  <a:cubicBezTo>
                    <a:pt x="532" y="197"/>
                    <a:pt x="505" y="128"/>
                    <a:pt x="455" y="79"/>
                  </a:cubicBezTo>
                  <a:cubicBezTo>
                    <a:pt x="405" y="28"/>
                    <a:pt x="337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3"/>
            <p:cNvSpPr/>
            <p:nvPr/>
          </p:nvSpPr>
          <p:spPr>
            <a:xfrm>
              <a:off x="5126834" y="4109687"/>
              <a:ext cx="88259" cy="17678"/>
            </a:xfrm>
            <a:custGeom>
              <a:avLst/>
              <a:gdLst/>
              <a:ahLst/>
              <a:cxnLst/>
              <a:rect l="l" t="t" r="r" b="b"/>
              <a:pathLst>
                <a:path w="2661" h="533" extrusionOk="0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2395" y="532"/>
                  </a:lnTo>
                  <a:cubicBezTo>
                    <a:pt x="2542" y="532"/>
                    <a:pt x="2660" y="413"/>
                    <a:pt x="2660" y="266"/>
                  </a:cubicBezTo>
                  <a:cubicBezTo>
                    <a:pt x="2661" y="119"/>
                    <a:pt x="2542" y="0"/>
                    <a:pt x="2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3"/>
            <p:cNvSpPr/>
            <p:nvPr/>
          </p:nvSpPr>
          <p:spPr>
            <a:xfrm>
              <a:off x="5126834" y="4136652"/>
              <a:ext cx="88259" cy="17645"/>
            </a:xfrm>
            <a:custGeom>
              <a:avLst/>
              <a:gdLst/>
              <a:ahLst/>
              <a:cxnLst/>
              <a:rect l="l" t="t" r="r" b="b"/>
              <a:pathLst>
                <a:path w="2661" h="532" extrusionOk="0">
                  <a:moveTo>
                    <a:pt x="266" y="1"/>
                  </a:moveTo>
                  <a:cubicBezTo>
                    <a:pt x="119" y="1"/>
                    <a:pt x="1" y="120"/>
                    <a:pt x="1" y="265"/>
                  </a:cubicBezTo>
                  <a:cubicBezTo>
                    <a:pt x="1" y="412"/>
                    <a:pt x="120" y="531"/>
                    <a:pt x="266" y="531"/>
                  </a:cubicBezTo>
                  <a:lnTo>
                    <a:pt x="2395" y="531"/>
                  </a:lnTo>
                  <a:cubicBezTo>
                    <a:pt x="2542" y="531"/>
                    <a:pt x="2660" y="412"/>
                    <a:pt x="2660" y="265"/>
                  </a:cubicBezTo>
                  <a:cubicBezTo>
                    <a:pt x="2661" y="120"/>
                    <a:pt x="2542" y="1"/>
                    <a:pt x="2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3"/>
            <p:cNvSpPr/>
            <p:nvPr/>
          </p:nvSpPr>
          <p:spPr>
            <a:xfrm>
              <a:off x="5157448" y="4163584"/>
              <a:ext cx="57645" cy="17678"/>
            </a:xfrm>
            <a:custGeom>
              <a:avLst/>
              <a:gdLst/>
              <a:ahLst/>
              <a:cxnLst/>
              <a:rect l="l" t="t" r="r" b="b"/>
              <a:pathLst>
                <a:path w="1738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1472" y="533"/>
                  </a:lnTo>
                  <a:cubicBezTo>
                    <a:pt x="1619" y="533"/>
                    <a:pt x="1737" y="413"/>
                    <a:pt x="1737" y="267"/>
                  </a:cubicBezTo>
                  <a:cubicBezTo>
                    <a:pt x="1738" y="120"/>
                    <a:pt x="1619" y="1"/>
                    <a:pt x="1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3"/>
            <p:cNvSpPr/>
            <p:nvPr/>
          </p:nvSpPr>
          <p:spPr>
            <a:xfrm>
              <a:off x="5127730" y="4385707"/>
              <a:ext cx="94262" cy="17645"/>
            </a:xfrm>
            <a:custGeom>
              <a:avLst/>
              <a:gdLst/>
              <a:ahLst/>
              <a:cxnLst/>
              <a:rect l="l" t="t" r="r" b="b"/>
              <a:pathLst>
                <a:path w="2842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575" y="532"/>
                  </a:lnTo>
                  <a:cubicBezTo>
                    <a:pt x="2722" y="532"/>
                    <a:pt x="2841" y="413"/>
                    <a:pt x="2841" y="266"/>
                  </a:cubicBezTo>
                  <a:cubicBezTo>
                    <a:pt x="2841" y="119"/>
                    <a:pt x="2722" y="0"/>
                    <a:pt x="2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3"/>
            <p:cNvSpPr/>
            <p:nvPr/>
          </p:nvSpPr>
          <p:spPr>
            <a:xfrm>
              <a:off x="4924380" y="4033700"/>
              <a:ext cx="57645" cy="17645"/>
            </a:xfrm>
            <a:custGeom>
              <a:avLst/>
              <a:gdLst/>
              <a:ahLst/>
              <a:cxnLst/>
              <a:rect l="l" t="t" r="r" b="b"/>
              <a:pathLst>
                <a:path w="1738" h="532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472" y="532"/>
                  </a:lnTo>
                  <a:cubicBezTo>
                    <a:pt x="1619" y="532"/>
                    <a:pt x="1738" y="413"/>
                    <a:pt x="1738" y="266"/>
                  </a:cubicBezTo>
                  <a:cubicBezTo>
                    <a:pt x="1738" y="120"/>
                    <a:pt x="1619" y="1"/>
                    <a:pt x="1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3"/>
            <p:cNvSpPr/>
            <p:nvPr/>
          </p:nvSpPr>
          <p:spPr>
            <a:xfrm>
              <a:off x="4997249" y="4189389"/>
              <a:ext cx="17678" cy="17711"/>
            </a:xfrm>
            <a:custGeom>
              <a:avLst/>
              <a:gdLst/>
              <a:ahLst/>
              <a:cxnLst/>
              <a:rect l="l" t="t" r="r" b="b"/>
              <a:pathLst>
                <a:path w="533" h="534" extrusionOk="0">
                  <a:moveTo>
                    <a:pt x="267" y="1"/>
                  </a:moveTo>
                  <a:cubicBezTo>
                    <a:pt x="197" y="1"/>
                    <a:pt x="128" y="30"/>
                    <a:pt x="79" y="79"/>
                  </a:cubicBezTo>
                  <a:cubicBezTo>
                    <a:pt x="30" y="129"/>
                    <a:pt x="1" y="197"/>
                    <a:pt x="1" y="268"/>
                  </a:cubicBezTo>
                  <a:cubicBezTo>
                    <a:pt x="1" y="338"/>
                    <a:pt x="30" y="406"/>
                    <a:pt x="79" y="456"/>
                  </a:cubicBezTo>
                  <a:cubicBezTo>
                    <a:pt x="128" y="505"/>
                    <a:pt x="197" y="534"/>
                    <a:pt x="267" y="534"/>
                  </a:cubicBezTo>
                  <a:cubicBezTo>
                    <a:pt x="337" y="534"/>
                    <a:pt x="405" y="505"/>
                    <a:pt x="455" y="456"/>
                  </a:cubicBezTo>
                  <a:cubicBezTo>
                    <a:pt x="504" y="406"/>
                    <a:pt x="533" y="338"/>
                    <a:pt x="533" y="268"/>
                  </a:cubicBezTo>
                  <a:cubicBezTo>
                    <a:pt x="533" y="197"/>
                    <a:pt x="504" y="129"/>
                    <a:pt x="455" y="79"/>
                  </a:cubicBezTo>
                  <a:cubicBezTo>
                    <a:pt x="405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3"/>
            <p:cNvSpPr/>
            <p:nvPr/>
          </p:nvSpPr>
          <p:spPr>
            <a:xfrm>
              <a:off x="5027796" y="4189422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29"/>
                    <a:pt x="79" y="78"/>
                  </a:cubicBezTo>
                  <a:cubicBezTo>
                    <a:pt x="30" y="128"/>
                    <a:pt x="1" y="196"/>
                    <a:pt x="1" y="266"/>
                  </a:cubicBezTo>
                  <a:cubicBezTo>
                    <a:pt x="1" y="337"/>
                    <a:pt x="30" y="405"/>
                    <a:pt x="79" y="455"/>
                  </a:cubicBezTo>
                  <a:cubicBezTo>
                    <a:pt x="129" y="504"/>
                    <a:pt x="197" y="533"/>
                    <a:pt x="267" y="533"/>
                  </a:cubicBezTo>
                  <a:cubicBezTo>
                    <a:pt x="338" y="533"/>
                    <a:pt x="405" y="504"/>
                    <a:pt x="456" y="455"/>
                  </a:cubicBezTo>
                  <a:cubicBezTo>
                    <a:pt x="505" y="405"/>
                    <a:pt x="533" y="337"/>
                    <a:pt x="533" y="266"/>
                  </a:cubicBezTo>
                  <a:cubicBezTo>
                    <a:pt x="533" y="196"/>
                    <a:pt x="505" y="128"/>
                    <a:pt x="456" y="78"/>
                  </a:cubicBezTo>
                  <a:cubicBezTo>
                    <a:pt x="405" y="29"/>
                    <a:pt x="338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3"/>
            <p:cNvSpPr/>
            <p:nvPr/>
          </p:nvSpPr>
          <p:spPr>
            <a:xfrm>
              <a:off x="5058377" y="418942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7" y="1"/>
                  </a:moveTo>
                  <a:cubicBezTo>
                    <a:pt x="197" y="1"/>
                    <a:pt x="128" y="29"/>
                    <a:pt x="79" y="78"/>
                  </a:cubicBezTo>
                  <a:cubicBezTo>
                    <a:pt x="30" y="128"/>
                    <a:pt x="1" y="196"/>
                    <a:pt x="1" y="267"/>
                  </a:cubicBezTo>
                  <a:cubicBezTo>
                    <a:pt x="1" y="337"/>
                    <a:pt x="30" y="405"/>
                    <a:pt x="79" y="455"/>
                  </a:cubicBezTo>
                  <a:cubicBezTo>
                    <a:pt x="128" y="504"/>
                    <a:pt x="197" y="532"/>
                    <a:pt x="267" y="532"/>
                  </a:cubicBezTo>
                  <a:cubicBezTo>
                    <a:pt x="337" y="532"/>
                    <a:pt x="405" y="504"/>
                    <a:pt x="455" y="455"/>
                  </a:cubicBezTo>
                  <a:cubicBezTo>
                    <a:pt x="504" y="405"/>
                    <a:pt x="533" y="337"/>
                    <a:pt x="533" y="267"/>
                  </a:cubicBezTo>
                  <a:cubicBezTo>
                    <a:pt x="533" y="196"/>
                    <a:pt x="504" y="128"/>
                    <a:pt x="455" y="78"/>
                  </a:cubicBezTo>
                  <a:cubicBezTo>
                    <a:pt x="405" y="29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3"/>
            <p:cNvSpPr/>
            <p:nvPr/>
          </p:nvSpPr>
          <p:spPr>
            <a:xfrm>
              <a:off x="4785342" y="4319173"/>
              <a:ext cx="279503" cy="244876"/>
            </a:xfrm>
            <a:custGeom>
              <a:avLst/>
              <a:gdLst/>
              <a:ahLst/>
              <a:cxnLst/>
              <a:rect l="l" t="t" r="r" b="b"/>
              <a:pathLst>
                <a:path w="8427" h="7383" extrusionOk="0">
                  <a:moveTo>
                    <a:pt x="1541" y="5099"/>
                  </a:moveTo>
                  <a:lnTo>
                    <a:pt x="1541" y="6850"/>
                  </a:lnTo>
                  <a:lnTo>
                    <a:pt x="1001" y="6850"/>
                  </a:lnTo>
                  <a:lnTo>
                    <a:pt x="1001" y="5099"/>
                  </a:lnTo>
                  <a:close/>
                  <a:moveTo>
                    <a:pt x="5465" y="2932"/>
                  </a:moveTo>
                  <a:lnTo>
                    <a:pt x="5465" y="6850"/>
                  </a:lnTo>
                  <a:lnTo>
                    <a:pt x="4926" y="6850"/>
                  </a:lnTo>
                  <a:lnTo>
                    <a:pt x="4926" y="2932"/>
                  </a:lnTo>
                  <a:close/>
                  <a:moveTo>
                    <a:pt x="7427" y="532"/>
                  </a:moveTo>
                  <a:lnTo>
                    <a:pt x="7427" y="6850"/>
                  </a:lnTo>
                  <a:lnTo>
                    <a:pt x="6888" y="6850"/>
                  </a:lnTo>
                  <a:lnTo>
                    <a:pt x="6888" y="532"/>
                  </a:lnTo>
                  <a:close/>
                  <a:moveTo>
                    <a:pt x="6830" y="1"/>
                  </a:moveTo>
                  <a:cubicBezTo>
                    <a:pt x="6568" y="1"/>
                    <a:pt x="6356" y="213"/>
                    <a:pt x="6356" y="474"/>
                  </a:cubicBezTo>
                  <a:lnTo>
                    <a:pt x="6356" y="6850"/>
                  </a:lnTo>
                  <a:lnTo>
                    <a:pt x="5997" y="6850"/>
                  </a:lnTo>
                  <a:lnTo>
                    <a:pt x="5997" y="2874"/>
                  </a:lnTo>
                  <a:cubicBezTo>
                    <a:pt x="5997" y="2612"/>
                    <a:pt x="5784" y="2400"/>
                    <a:pt x="5522" y="2400"/>
                  </a:cubicBezTo>
                  <a:lnTo>
                    <a:pt x="4867" y="2400"/>
                  </a:lnTo>
                  <a:cubicBezTo>
                    <a:pt x="4606" y="2400"/>
                    <a:pt x="4394" y="2612"/>
                    <a:pt x="4394" y="2874"/>
                  </a:cubicBezTo>
                  <a:lnTo>
                    <a:pt x="4394" y="6850"/>
                  </a:lnTo>
                  <a:lnTo>
                    <a:pt x="4033" y="6850"/>
                  </a:lnTo>
                  <a:lnTo>
                    <a:pt x="4033" y="3483"/>
                  </a:lnTo>
                  <a:cubicBezTo>
                    <a:pt x="4033" y="3336"/>
                    <a:pt x="3914" y="3217"/>
                    <a:pt x="3769" y="3217"/>
                  </a:cubicBezTo>
                  <a:cubicBezTo>
                    <a:pt x="3621" y="3217"/>
                    <a:pt x="3503" y="3336"/>
                    <a:pt x="3503" y="3483"/>
                  </a:cubicBezTo>
                  <a:lnTo>
                    <a:pt x="3503" y="6850"/>
                  </a:lnTo>
                  <a:lnTo>
                    <a:pt x="2964" y="6850"/>
                  </a:lnTo>
                  <a:lnTo>
                    <a:pt x="2964" y="1306"/>
                  </a:lnTo>
                  <a:lnTo>
                    <a:pt x="3503" y="1306"/>
                  </a:lnTo>
                  <a:lnTo>
                    <a:pt x="3503" y="2065"/>
                  </a:lnTo>
                  <a:cubicBezTo>
                    <a:pt x="3503" y="2211"/>
                    <a:pt x="3621" y="2331"/>
                    <a:pt x="3769" y="2331"/>
                  </a:cubicBezTo>
                  <a:cubicBezTo>
                    <a:pt x="3914" y="2331"/>
                    <a:pt x="4033" y="2211"/>
                    <a:pt x="4033" y="2065"/>
                  </a:cubicBezTo>
                  <a:lnTo>
                    <a:pt x="4033" y="1248"/>
                  </a:lnTo>
                  <a:cubicBezTo>
                    <a:pt x="4033" y="987"/>
                    <a:pt x="3821" y="775"/>
                    <a:pt x="3560" y="775"/>
                  </a:cubicBezTo>
                  <a:lnTo>
                    <a:pt x="2905" y="775"/>
                  </a:lnTo>
                  <a:cubicBezTo>
                    <a:pt x="2644" y="775"/>
                    <a:pt x="2432" y="987"/>
                    <a:pt x="2432" y="1248"/>
                  </a:cubicBezTo>
                  <a:lnTo>
                    <a:pt x="2432" y="6850"/>
                  </a:lnTo>
                  <a:lnTo>
                    <a:pt x="2071" y="6850"/>
                  </a:lnTo>
                  <a:lnTo>
                    <a:pt x="2071" y="5041"/>
                  </a:lnTo>
                  <a:cubicBezTo>
                    <a:pt x="2071" y="4779"/>
                    <a:pt x="1859" y="4567"/>
                    <a:pt x="1598" y="4567"/>
                  </a:cubicBezTo>
                  <a:lnTo>
                    <a:pt x="943" y="4567"/>
                  </a:lnTo>
                  <a:cubicBezTo>
                    <a:pt x="682" y="4567"/>
                    <a:pt x="470" y="4779"/>
                    <a:pt x="470" y="5041"/>
                  </a:cubicBezTo>
                  <a:lnTo>
                    <a:pt x="470" y="6850"/>
                  </a:lnTo>
                  <a:lnTo>
                    <a:pt x="266" y="6850"/>
                  </a:lnTo>
                  <a:cubicBezTo>
                    <a:pt x="120" y="6850"/>
                    <a:pt x="0" y="6969"/>
                    <a:pt x="0" y="7116"/>
                  </a:cubicBezTo>
                  <a:cubicBezTo>
                    <a:pt x="0" y="7263"/>
                    <a:pt x="120" y="7382"/>
                    <a:pt x="266" y="7382"/>
                  </a:cubicBezTo>
                  <a:lnTo>
                    <a:pt x="8161" y="7382"/>
                  </a:lnTo>
                  <a:cubicBezTo>
                    <a:pt x="8308" y="7382"/>
                    <a:pt x="8427" y="7263"/>
                    <a:pt x="8427" y="7116"/>
                  </a:cubicBezTo>
                  <a:cubicBezTo>
                    <a:pt x="8427" y="6969"/>
                    <a:pt x="8309" y="6850"/>
                    <a:pt x="8161" y="6850"/>
                  </a:cubicBezTo>
                  <a:lnTo>
                    <a:pt x="7959" y="6850"/>
                  </a:lnTo>
                  <a:lnTo>
                    <a:pt x="7959" y="474"/>
                  </a:lnTo>
                  <a:cubicBezTo>
                    <a:pt x="7959" y="213"/>
                    <a:pt x="7746" y="1"/>
                    <a:pt x="7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3"/>
            <p:cNvSpPr/>
            <p:nvPr/>
          </p:nvSpPr>
          <p:spPr>
            <a:xfrm>
              <a:off x="4785375" y="4265408"/>
              <a:ext cx="88226" cy="17678"/>
            </a:xfrm>
            <a:custGeom>
              <a:avLst/>
              <a:gdLst/>
              <a:ahLst/>
              <a:cxnLst/>
              <a:rect l="l" t="t" r="r" b="b"/>
              <a:pathLst>
                <a:path w="2660" h="533" extrusionOk="0">
                  <a:moveTo>
                    <a:pt x="265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3"/>
                    <a:pt x="120" y="533"/>
                    <a:pt x="265" y="533"/>
                  </a:cubicBezTo>
                  <a:lnTo>
                    <a:pt x="2394" y="533"/>
                  </a:lnTo>
                  <a:cubicBezTo>
                    <a:pt x="2542" y="533"/>
                    <a:pt x="2660" y="413"/>
                    <a:pt x="2660" y="267"/>
                  </a:cubicBezTo>
                  <a:cubicBezTo>
                    <a:pt x="2660" y="120"/>
                    <a:pt x="2542" y="1"/>
                    <a:pt x="2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3"/>
            <p:cNvSpPr/>
            <p:nvPr/>
          </p:nvSpPr>
          <p:spPr>
            <a:xfrm>
              <a:off x="4785375" y="4292340"/>
              <a:ext cx="88226" cy="17678"/>
            </a:xfrm>
            <a:custGeom>
              <a:avLst/>
              <a:gdLst/>
              <a:ahLst/>
              <a:cxnLst/>
              <a:rect l="l" t="t" r="r" b="b"/>
              <a:pathLst>
                <a:path w="2660" h="533" extrusionOk="0">
                  <a:moveTo>
                    <a:pt x="265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4"/>
                    <a:pt x="120" y="533"/>
                    <a:pt x="265" y="533"/>
                  </a:cubicBezTo>
                  <a:lnTo>
                    <a:pt x="2394" y="533"/>
                  </a:lnTo>
                  <a:cubicBezTo>
                    <a:pt x="2542" y="533"/>
                    <a:pt x="2660" y="414"/>
                    <a:pt x="2660" y="267"/>
                  </a:cubicBezTo>
                  <a:cubicBezTo>
                    <a:pt x="2660" y="121"/>
                    <a:pt x="2542" y="1"/>
                    <a:pt x="2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3"/>
            <p:cNvSpPr/>
            <p:nvPr/>
          </p:nvSpPr>
          <p:spPr>
            <a:xfrm>
              <a:off x="4785342" y="4319306"/>
              <a:ext cx="49784" cy="17678"/>
            </a:xfrm>
            <a:custGeom>
              <a:avLst/>
              <a:gdLst/>
              <a:ahLst/>
              <a:cxnLst/>
              <a:rect l="l" t="t" r="r" b="b"/>
              <a:pathLst>
                <a:path w="1501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lnTo>
                    <a:pt x="1235" y="533"/>
                  </a:lnTo>
                  <a:cubicBezTo>
                    <a:pt x="1381" y="533"/>
                    <a:pt x="1499" y="414"/>
                    <a:pt x="1499" y="267"/>
                  </a:cubicBezTo>
                  <a:cubicBezTo>
                    <a:pt x="1500" y="120"/>
                    <a:pt x="1381" y="1"/>
                    <a:pt x="1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3"/>
            <p:cNvSpPr/>
            <p:nvPr/>
          </p:nvSpPr>
          <p:spPr>
            <a:xfrm>
              <a:off x="4981959" y="4265408"/>
              <a:ext cx="68259" cy="17678"/>
            </a:xfrm>
            <a:custGeom>
              <a:avLst/>
              <a:gdLst/>
              <a:ahLst/>
              <a:cxnLst/>
              <a:rect l="l" t="t" r="r" b="b"/>
              <a:pathLst>
                <a:path w="2058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1791" y="533"/>
                  </a:lnTo>
                  <a:cubicBezTo>
                    <a:pt x="1938" y="533"/>
                    <a:pt x="2057" y="413"/>
                    <a:pt x="2057" y="267"/>
                  </a:cubicBezTo>
                  <a:cubicBezTo>
                    <a:pt x="2057" y="120"/>
                    <a:pt x="1938" y="1"/>
                    <a:pt x="1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3"/>
            <p:cNvSpPr/>
            <p:nvPr/>
          </p:nvSpPr>
          <p:spPr>
            <a:xfrm>
              <a:off x="4777083" y="4189422"/>
              <a:ext cx="57645" cy="17645"/>
            </a:xfrm>
            <a:custGeom>
              <a:avLst/>
              <a:gdLst/>
              <a:ahLst/>
              <a:cxnLst/>
              <a:rect l="l" t="t" r="r" b="b"/>
              <a:pathLst>
                <a:path w="1738" h="532" extrusionOk="0">
                  <a:moveTo>
                    <a:pt x="267" y="1"/>
                  </a:moveTo>
                  <a:cubicBezTo>
                    <a:pt x="119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471" y="532"/>
                  </a:lnTo>
                  <a:cubicBezTo>
                    <a:pt x="1618" y="532"/>
                    <a:pt x="1737" y="413"/>
                    <a:pt x="1737" y="266"/>
                  </a:cubicBezTo>
                  <a:cubicBezTo>
                    <a:pt x="1737" y="120"/>
                    <a:pt x="1618" y="1"/>
                    <a:pt x="1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0" name="Google Shape;1480;p43"/>
          <p:cNvGrpSpPr/>
          <p:nvPr/>
        </p:nvGrpSpPr>
        <p:grpSpPr>
          <a:xfrm>
            <a:off x="6039636" y="1826744"/>
            <a:ext cx="536704" cy="535077"/>
            <a:chOff x="6087962" y="4002888"/>
            <a:chExt cx="602023" cy="600199"/>
          </a:xfrm>
        </p:grpSpPr>
        <p:sp>
          <p:nvSpPr>
            <p:cNvPr id="1481" name="Google Shape;1481;p43"/>
            <p:cNvSpPr/>
            <p:nvPr/>
          </p:nvSpPr>
          <p:spPr>
            <a:xfrm>
              <a:off x="6270881" y="4002888"/>
              <a:ext cx="380763" cy="270116"/>
            </a:xfrm>
            <a:custGeom>
              <a:avLst/>
              <a:gdLst/>
              <a:ahLst/>
              <a:cxnLst/>
              <a:rect l="l" t="t" r="r" b="b"/>
              <a:pathLst>
                <a:path w="11480" h="8144" extrusionOk="0">
                  <a:moveTo>
                    <a:pt x="4361" y="2371"/>
                  </a:moveTo>
                  <a:lnTo>
                    <a:pt x="4361" y="7613"/>
                  </a:lnTo>
                  <a:lnTo>
                    <a:pt x="2245" y="7613"/>
                  </a:lnTo>
                  <a:lnTo>
                    <a:pt x="2245" y="2371"/>
                  </a:lnTo>
                  <a:close/>
                  <a:moveTo>
                    <a:pt x="8971" y="4039"/>
                  </a:moveTo>
                  <a:lnTo>
                    <a:pt x="8971" y="7613"/>
                  </a:lnTo>
                  <a:lnTo>
                    <a:pt x="7197" y="7613"/>
                  </a:lnTo>
                  <a:lnTo>
                    <a:pt x="7197" y="4039"/>
                  </a:lnTo>
                  <a:close/>
                  <a:moveTo>
                    <a:pt x="4841" y="1"/>
                  </a:moveTo>
                  <a:cubicBezTo>
                    <a:pt x="4576" y="1"/>
                    <a:pt x="4361" y="216"/>
                    <a:pt x="4361" y="480"/>
                  </a:cubicBezTo>
                  <a:lnTo>
                    <a:pt x="4361" y="1839"/>
                  </a:lnTo>
                  <a:lnTo>
                    <a:pt x="2193" y="1839"/>
                  </a:lnTo>
                  <a:cubicBezTo>
                    <a:pt x="1929" y="1839"/>
                    <a:pt x="1714" y="2055"/>
                    <a:pt x="1714" y="2319"/>
                  </a:cubicBezTo>
                  <a:lnTo>
                    <a:pt x="1714" y="7613"/>
                  </a:lnTo>
                  <a:lnTo>
                    <a:pt x="267" y="7613"/>
                  </a:lnTo>
                  <a:cubicBezTo>
                    <a:pt x="120" y="7613"/>
                    <a:pt x="1" y="7732"/>
                    <a:pt x="1" y="7878"/>
                  </a:cubicBezTo>
                  <a:cubicBezTo>
                    <a:pt x="1" y="8026"/>
                    <a:pt x="120" y="8144"/>
                    <a:pt x="267" y="8144"/>
                  </a:cubicBezTo>
                  <a:lnTo>
                    <a:pt x="11214" y="8144"/>
                  </a:lnTo>
                  <a:cubicBezTo>
                    <a:pt x="11361" y="8144"/>
                    <a:pt x="11480" y="8024"/>
                    <a:pt x="11480" y="7878"/>
                  </a:cubicBezTo>
                  <a:cubicBezTo>
                    <a:pt x="11480" y="7732"/>
                    <a:pt x="11361" y="7613"/>
                    <a:pt x="11214" y="7613"/>
                  </a:cubicBezTo>
                  <a:lnTo>
                    <a:pt x="9502" y="7613"/>
                  </a:lnTo>
                  <a:lnTo>
                    <a:pt x="9502" y="3986"/>
                  </a:lnTo>
                  <a:cubicBezTo>
                    <a:pt x="9502" y="3722"/>
                    <a:pt x="9287" y="3507"/>
                    <a:pt x="9023" y="3507"/>
                  </a:cubicBezTo>
                  <a:lnTo>
                    <a:pt x="7197" y="3507"/>
                  </a:lnTo>
                  <a:lnTo>
                    <a:pt x="7197" y="2915"/>
                  </a:lnTo>
                  <a:cubicBezTo>
                    <a:pt x="7197" y="2769"/>
                    <a:pt x="7078" y="2649"/>
                    <a:pt x="6931" y="2649"/>
                  </a:cubicBezTo>
                  <a:cubicBezTo>
                    <a:pt x="6785" y="2649"/>
                    <a:pt x="6666" y="2769"/>
                    <a:pt x="6666" y="2915"/>
                  </a:cubicBezTo>
                  <a:lnTo>
                    <a:pt x="6666" y="7613"/>
                  </a:lnTo>
                  <a:lnTo>
                    <a:pt x="4892" y="7613"/>
                  </a:lnTo>
                  <a:lnTo>
                    <a:pt x="4892" y="532"/>
                  </a:lnTo>
                  <a:lnTo>
                    <a:pt x="6666" y="532"/>
                  </a:lnTo>
                  <a:lnTo>
                    <a:pt x="6666" y="1497"/>
                  </a:lnTo>
                  <a:cubicBezTo>
                    <a:pt x="6666" y="1644"/>
                    <a:pt x="6785" y="1763"/>
                    <a:pt x="6931" y="1763"/>
                  </a:cubicBezTo>
                  <a:cubicBezTo>
                    <a:pt x="7078" y="1763"/>
                    <a:pt x="7197" y="1644"/>
                    <a:pt x="7197" y="1497"/>
                  </a:cubicBezTo>
                  <a:lnTo>
                    <a:pt x="7197" y="480"/>
                  </a:lnTo>
                  <a:cubicBezTo>
                    <a:pt x="7197" y="216"/>
                    <a:pt x="6983" y="1"/>
                    <a:pt x="6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3"/>
            <p:cNvSpPr/>
            <p:nvPr/>
          </p:nvSpPr>
          <p:spPr>
            <a:xfrm>
              <a:off x="6574430" y="4002888"/>
              <a:ext cx="77214" cy="77247"/>
            </a:xfrm>
            <a:custGeom>
              <a:avLst/>
              <a:gdLst/>
              <a:ahLst/>
              <a:cxnLst/>
              <a:rect l="l" t="t" r="r" b="b"/>
              <a:pathLst>
                <a:path w="2328" h="2329" extrusionOk="0">
                  <a:moveTo>
                    <a:pt x="1164" y="532"/>
                  </a:moveTo>
                  <a:cubicBezTo>
                    <a:pt x="1513" y="532"/>
                    <a:pt x="1796" y="816"/>
                    <a:pt x="1796" y="1165"/>
                  </a:cubicBezTo>
                  <a:cubicBezTo>
                    <a:pt x="1796" y="1513"/>
                    <a:pt x="1513" y="1796"/>
                    <a:pt x="1164" y="1796"/>
                  </a:cubicBezTo>
                  <a:cubicBezTo>
                    <a:pt x="816" y="1796"/>
                    <a:pt x="532" y="1513"/>
                    <a:pt x="532" y="1165"/>
                  </a:cubicBezTo>
                  <a:cubicBezTo>
                    <a:pt x="532" y="816"/>
                    <a:pt x="816" y="532"/>
                    <a:pt x="1164" y="532"/>
                  </a:cubicBezTo>
                  <a:close/>
                  <a:moveTo>
                    <a:pt x="1164" y="1"/>
                  </a:moveTo>
                  <a:cubicBezTo>
                    <a:pt x="522" y="1"/>
                    <a:pt x="0" y="523"/>
                    <a:pt x="0" y="1165"/>
                  </a:cubicBezTo>
                  <a:cubicBezTo>
                    <a:pt x="0" y="1807"/>
                    <a:pt x="522" y="2328"/>
                    <a:pt x="1164" y="2328"/>
                  </a:cubicBezTo>
                  <a:cubicBezTo>
                    <a:pt x="1806" y="2328"/>
                    <a:pt x="2328" y="1807"/>
                    <a:pt x="2328" y="1165"/>
                  </a:cubicBezTo>
                  <a:cubicBezTo>
                    <a:pt x="2328" y="523"/>
                    <a:pt x="1806" y="1"/>
                    <a:pt x="1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3"/>
            <p:cNvSpPr/>
            <p:nvPr/>
          </p:nvSpPr>
          <p:spPr>
            <a:xfrm>
              <a:off x="6443219" y="4032672"/>
              <a:ext cx="36119" cy="17678"/>
            </a:xfrm>
            <a:custGeom>
              <a:avLst/>
              <a:gdLst/>
              <a:ahLst/>
              <a:cxnLst/>
              <a:rect l="l" t="t" r="r" b="b"/>
              <a:pathLst>
                <a:path w="1089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823" y="533"/>
                  </a:lnTo>
                  <a:cubicBezTo>
                    <a:pt x="970" y="533"/>
                    <a:pt x="1089" y="414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3"/>
            <p:cNvSpPr/>
            <p:nvPr/>
          </p:nvSpPr>
          <p:spPr>
            <a:xfrm>
              <a:off x="6443219" y="4059637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3"/>
            <p:cNvSpPr/>
            <p:nvPr/>
          </p:nvSpPr>
          <p:spPr>
            <a:xfrm>
              <a:off x="6443219" y="4086602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823" y="531"/>
                  </a:lnTo>
                  <a:cubicBezTo>
                    <a:pt x="970" y="531"/>
                    <a:pt x="1089" y="412"/>
                    <a:pt x="1089" y="266"/>
                  </a:cubicBezTo>
                  <a:cubicBezTo>
                    <a:pt x="1089" y="118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3"/>
            <p:cNvSpPr/>
            <p:nvPr/>
          </p:nvSpPr>
          <p:spPr>
            <a:xfrm>
              <a:off x="6443219" y="4113534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823" y="531"/>
                  </a:lnTo>
                  <a:cubicBezTo>
                    <a:pt x="970" y="531"/>
                    <a:pt x="1089" y="412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3"/>
            <p:cNvSpPr/>
            <p:nvPr/>
          </p:nvSpPr>
          <p:spPr>
            <a:xfrm>
              <a:off x="6443219" y="4140466"/>
              <a:ext cx="36119" cy="17678"/>
            </a:xfrm>
            <a:custGeom>
              <a:avLst/>
              <a:gdLst/>
              <a:ahLst/>
              <a:cxnLst/>
              <a:rect l="l" t="t" r="r" b="b"/>
              <a:pathLst>
                <a:path w="1089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3"/>
            <p:cNvSpPr/>
            <p:nvPr/>
          </p:nvSpPr>
          <p:spPr>
            <a:xfrm>
              <a:off x="6443219" y="4167399"/>
              <a:ext cx="36119" cy="17678"/>
            </a:xfrm>
            <a:custGeom>
              <a:avLst/>
              <a:gdLst/>
              <a:ahLst/>
              <a:cxnLst/>
              <a:rect l="l" t="t" r="r" b="b"/>
              <a:pathLst>
                <a:path w="1089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3"/>
                    <a:pt x="266" y="533"/>
                  </a:cubicBezTo>
                  <a:lnTo>
                    <a:pt x="823" y="533"/>
                  </a:lnTo>
                  <a:cubicBezTo>
                    <a:pt x="970" y="533"/>
                    <a:pt x="1089" y="413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3"/>
            <p:cNvSpPr/>
            <p:nvPr/>
          </p:nvSpPr>
          <p:spPr>
            <a:xfrm>
              <a:off x="6443219" y="4194364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3"/>
            <p:cNvSpPr/>
            <p:nvPr/>
          </p:nvSpPr>
          <p:spPr>
            <a:xfrm>
              <a:off x="6443219" y="4221329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3"/>
            <p:cNvSpPr/>
            <p:nvPr/>
          </p:nvSpPr>
          <p:spPr>
            <a:xfrm>
              <a:off x="6388228" y="4205840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30"/>
                    <a:pt x="78" y="79"/>
                  </a:cubicBezTo>
                  <a:cubicBezTo>
                    <a:pt x="28" y="128"/>
                    <a:pt x="0" y="197"/>
                    <a:pt x="0" y="267"/>
                  </a:cubicBezTo>
                  <a:cubicBezTo>
                    <a:pt x="0" y="337"/>
                    <a:pt x="28" y="405"/>
                    <a:pt x="78" y="455"/>
                  </a:cubicBezTo>
                  <a:cubicBezTo>
                    <a:pt x="127" y="504"/>
                    <a:pt x="196" y="533"/>
                    <a:pt x="266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3"/>
            <p:cNvSpPr/>
            <p:nvPr/>
          </p:nvSpPr>
          <p:spPr>
            <a:xfrm>
              <a:off x="6388228" y="4169422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5" y="0"/>
                    <a:pt x="127" y="28"/>
                    <a:pt x="78" y="77"/>
                  </a:cubicBezTo>
                  <a:cubicBezTo>
                    <a:pt x="28" y="128"/>
                    <a:pt x="0" y="195"/>
                    <a:pt x="0" y="265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7" y="503"/>
                    <a:pt x="196" y="531"/>
                    <a:pt x="266" y="531"/>
                  </a:cubicBezTo>
                  <a:cubicBezTo>
                    <a:pt x="336" y="531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3"/>
            <p:cNvSpPr/>
            <p:nvPr/>
          </p:nvSpPr>
          <p:spPr>
            <a:xfrm>
              <a:off x="6388228" y="4132937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5" y="1"/>
                    <a:pt x="127" y="29"/>
                    <a:pt x="78" y="79"/>
                  </a:cubicBezTo>
                  <a:cubicBezTo>
                    <a:pt x="28" y="129"/>
                    <a:pt x="0" y="197"/>
                    <a:pt x="0" y="268"/>
                  </a:cubicBezTo>
                  <a:cubicBezTo>
                    <a:pt x="0" y="336"/>
                    <a:pt x="28" y="405"/>
                    <a:pt x="78" y="455"/>
                  </a:cubicBezTo>
                  <a:cubicBezTo>
                    <a:pt x="127" y="505"/>
                    <a:pt x="195" y="532"/>
                    <a:pt x="266" y="532"/>
                  </a:cubicBezTo>
                  <a:cubicBezTo>
                    <a:pt x="336" y="532"/>
                    <a:pt x="405" y="505"/>
                    <a:pt x="454" y="455"/>
                  </a:cubicBezTo>
                  <a:cubicBezTo>
                    <a:pt x="503" y="405"/>
                    <a:pt x="532" y="337"/>
                    <a:pt x="532" y="268"/>
                  </a:cubicBezTo>
                  <a:cubicBezTo>
                    <a:pt x="532" y="197"/>
                    <a:pt x="503" y="129"/>
                    <a:pt x="454" y="79"/>
                  </a:cubicBezTo>
                  <a:cubicBezTo>
                    <a:pt x="405" y="29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3"/>
            <p:cNvSpPr/>
            <p:nvPr/>
          </p:nvSpPr>
          <p:spPr>
            <a:xfrm>
              <a:off x="6388228" y="4096520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5" y="0"/>
                    <a:pt x="127" y="28"/>
                    <a:pt x="78" y="78"/>
                  </a:cubicBezTo>
                  <a:cubicBezTo>
                    <a:pt x="28" y="127"/>
                    <a:pt x="0" y="196"/>
                    <a:pt x="0" y="266"/>
                  </a:cubicBezTo>
                  <a:cubicBezTo>
                    <a:pt x="0" y="336"/>
                    <a:pt x="28" y="405"/>
                    <a:pt x="78" y="454"/>
                  </a:cubicBezTo>
                  <a:cubicBezTo>
                    <a:pt x="127" y="503"/>
                    <a:pt x="195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6"/>
                    <a:pt x="503" y="127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3"/>
            <p:cNvSpPr/>
            <p:nvPr/>
          </p:nvSpPr>
          <p:spPr>
            <a:xfrm>
              <a:off x="6355027" y="4205840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30"/>
                    <a:pt x="78" y="79"/>
                  </a:cubicBezTo>
                  <a:cubicBezTo>
                    <a:pt x="29" y="128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7" y="504"/>
                    <a:pt x="196" y="533"/>
                    <a:pt x="266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3"/>
            <p:cNvSpPr/>
            <p:nvPr/>
          </p:nvSpPr>
          <p:spPr>
            <a:xfrm>
              <a:off x="6355027" y="4169422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6" y="0"/>
                    <a:pt x="127" y="28"/>
                    <a:pt x="78" y="77"/>
                  </a:cubicBezTo>
                  <a:cubicBezTo>
                    <a:pt x="29" y="128"/>
                    <a:pt x="0" y="195"/>
                    <a:pt x="0" y="266"/>
                  </a:cubicBezTo>
                  <a:cubicBezTo>
                    <a:pt x="0" y="336"/>
                    <a:pt x="29" y="404"/>
                    <a:pt x="78" y="454"/>
                  </a:cubicBezTo>
                  <a:cubicBezTo>
                    <a:pt x="127" y="503"/>
                    <a:pt x="196" y="531"/>
                    <a:pt x="266" y="531"/>
                  </a:cubicBezTo>
                  <a:cubicBezTo>
                    <a:pt x="336" y="531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6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3"/>
            <p:cNvSpPr/>
            <p:nvPr/>
          </p:nvSpPr>
          <p:spPr>
            <a:xfrm>
              <a:off x="6355027" y="4132937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9"/>
                    <a:pt x="78" y="79"/>
                  </a:cubicBezTo>
                  <a:cubicBezTo>
                    <a:pt x="29" y="129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7" y="505"/>
                    <a:pt x="196" y="532"/>
                    <a:pt x="266" y="532"/>
                  </a:cubicBezTo>
                  <a:cubicBezTo>
                    <a:pt x="336" y="532"/>
                    <a:pt x="405" y="505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9"/>
                    <a:pt x="454" y="79"/>
                  </a:cubicBezTo>
                  <a:cubicBezTo>
                    <a:pt x="405" y="29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3"/>
            <p:cNvSpPr/>
            <p:nvPr/>
          </p:nvSpPr>
          <p:spPr>
            <a:xfrm>
              <a:off x="6355027" y="4096520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6" y="0"/>
                    <a:pt x="127" y="28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6"/>
                    <a:pt x="503" y="127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3"/>
            <p:cNvSpPr/>
            <p:nvPr/>
          </p:nvSpPr>
          <p:spPr>
            <a:xfrm>
              <a:off x="6518841" y="4145607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582"/>
                  </a:lnTo>
                  <a:cubicBezTo>
                    <a:pt x="1" y="729"/>
                    <a:pt x="120" y="848"/>
                    <a:pt x="267" y="848"/>
                  </a:cubicBezTo>
                  <a:cubicBezTo>
                    <a:pt x="413" y="848"/>
                    <a:pt x="533" y="729"/>
                    <a:pt x="533" y="582"/>
                  </a:cubicBezTo>
                  <a:lnTo>
                    <a:pt x="533" y="267"/>
                  </a:lnTo>
                  <a:cubicBezTo>
                    <a:pt x="533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3"/>
            <p:cNvSpPr/>
            <p:nvPr/>
          </p:nvSpPr>
          <p:spPr>
            <a:xfrm>
              <a:off x="6542954" y="4145607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582"/>
                  </a:lnTo>
                  <a:cubicBezTo>
                    <a:pt x="1" y="729"/>
                    <a:pt x="120" y="848"/>
                    <a:pt x="267" y="848"/>
                  </a:cubicBezTo>
                  <a:cubicBezTo>
                    <a:pt x="413" y="848"/>
                    <a:pt x="532" y="729"/>
                    <a:pt x="532" y="582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3"/>
            <p:cNvSpPr/>
            <p:nvPr/>
          </p:nvSpPr>
          <p:spPr>
            <a:xfrm>
              <a:off x="6518841" y="417967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3" y="728"/>
                    <a:pt x="533" y="581"/>
                  </a:cubicBezTo>
                  <a:lnTo>
                    <a:pt x="533" y="265"/>
                  </a:lnTo>
                  <a:cubicBezTo>
                    <a:pt x="533" y="118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3"/>
            <p:cNvSpPr/>
            <p:nvPr/>
          </p:nvSpPr>
          <p:spPr>
            <a:xfrm>
              <a:off x="6542954" y="417967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2" y="728"/>
                    <a:pt x="532" y="581"/>
                  </a:cubicBezTo>
                  <a:lnTo>
                    <a:pt x="532" y="265"/>
                  </a:lnTo>
                  <a:cubicBezTo>
                    <a:pt x="532" y="118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3"/>
            <p:cNvSpPr/>
            <p:nvPr/>
          </p:nvSpPr>
          <p:spPr>
            <a:xfrm>
              <a:off x="6518841" y="421370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3" y="728"/>
                    <a:pt x="533" y="581"/>
                  </a:cubicBezTo>
                  <a:lnTo>
                    <a:pt x="533" y="266"/>
                  </a:lnTo>
                  <a:cubicBezTo>
                    <a:pt x="533" y="119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3"/>
            <p:cNvSpPr/>
            <p:nvPr/>
          </p:nvSpPr>
          <p:spPr>
            <a:xfrm>
              <a:off x="6542954" y="421370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2" y="728"/>
                    <a:pt x="532" y="581"/>
                  </a:cubicBezTo>
                  <a:lnTo>
                    <a:pt x="532" y="266"/>
                  </a:lnTo>
                  <a:cubicBezTo>
                    <a:pt x="532" y="119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3"/>
            <p:cNvSpPr/>
            <p:nvPr/>
          </p:nvSpPr>
          <p:spPr>
            <a:xfrm>
              <a:off x="6087962" y="4258178"/>
              <a:ext cx="602023" cy="344909"/>
            </a:xfrm>
            <a:custGeom>
              <a:avLst/>
              <a:gdLst/>
              <a:ahLst/>
              <a:cxnLst/>
              <a:rect l="l" t="t" r="r" b="b"/>
              <a:pathLst>
                <a:path w="18151" h="10399" extrusionOk="0">
                  <a:moveTo>
                    <a:pt x="16396" y="4902"/>
                  </a:moveTo>
                  <a:lnTo>
                    <a:pt x="16396" y="6877"/>
                  </a:lnTo>
                  <a:lnTo>
                    <a:pt x="15706" y="6877"/>
                  </a:lnTo>
                  <a:lnTo>
                    <a:pt x="15706" y="4902"/>
                  </a:lnTo>
                  <a:close/>
                  <a:moveTo>
                    <a:pt x="17530" y="1912"/>
                  </a:moveTo>
                  <a:cubicBezTo>
                    <a:pt x="17577" y="1912"/>
                    <a:pt x="17618" y="1952"/>
                    <a:pt x="17618" y="2000"/>
                  </a:cubicBezTo>
                  <a:lnTo>
                    <a:pt x="17618" y="9779"/>
                  </a:lnTo>
                  <a:cubicBezTo>
                    <a:pt x="17618" y="9827"/>
                    <a:pt x="17577" y="9867"/>
                    <a:pt x="17529" y="9867"/>
                  </a:cubicBezTo>
                  <a:lnTo>
                    <a:pt x="15706" y="9867"/>
                  </a:lnTo>
                  <a:lnTo>
                    <a:pt x="15706" y="9398"/>
                  </a:lnTo>
                  <a:cubicBezTo>
                    <a:pt x="15706" y="9251"/>
                    <a:pt x="15587" y="9132"/>
                    <a:pt x="15440" y="9132"/>
                  </a:cubicBezTo>
                  <a:cubicBezTo>
                    <a:pt x="15294" y="9132"/>
                    <a:pt x="15175" y="9251"/>
                    <a:pt x="15175" y="9398"/>
                  </a:cubicBezTo>
                  <a:lnTo>
                    <a:pt x="15175" y="9867"/>
                  </a:lnTo>
                  <a:lnTo>
                    <a:pt x="2846" y="9867"/>
                  </a:lnTo>
                  <a:lnTo>
                    <a:pt x="2846" y="4435"/>
                  </a:lnTo>
                  <a:cubicBezTo>
                    <a:pt x="2846" y="4289"/>
                    <a:pt x="2727" y="4170"/>
                    <a:pt x="2581" y="4170"/>
                  </a:cubicBezTo>
                  <a:cubicBezTo>
                    <a:pt x="2434" y="4170"/>
                    <a:pt x="2315" y="4289"/>
                    <a:pt x="2315" y="4435"/>
                  </a:cubicBezTo>
                  <a:lnTo>
                    <a:pt x="2315" y="9867"/>
                  </a:lnTo>
                  <a:lnTo>
                    <a:pt x="620" y="9867"/>
                  </a:lnTo>
                  <a:cubicBezTo>
                    <a:pt x="572" y="9867"/>
                    <a:pt x="532" y="9827"/>
                    <a:pt x="532" y="9779"/>
                  </a:cubicBezTo>
                  <a:lnTo>
                    <a:pt x="532" y="2000"/>
                  </a:lnTo>
                  <a:cubicBezTo>
                    <a:pt x="532" y="1952"/>
                    <a:pt x="572" y="1912"/>
                    <a:pt x="620" y="1912"/>
                  </a:cubicBezTo>
                  <a:lnTo>
                    <a:pt x="2315" y="1912"/>
                  </a:lnTo>
                  <a:lnTo>
                    <a:pt x="2315" y="2805"/>
                  </a:lnTo>
                  <a:cubicBezTo>
                    <a:pt x="2315" y="2952"/>
                    <a:pt x="2434" y="3071"/>
                    <a:pt x="2581" y="3071"/>
                  </a:cubicBezTo>
                  <a:cubicBezTo>
                    <a:pt x="2727" y="3071"/>
                    <a:pt x="2846" y="2952"/>
                    <a:pt x="2846" y="2805"/>
                  </a:cubicBezTo>
                  <a:lnTo>
                    <a:pt x="2846" y="1912"/>
                  </a:lnTo>
                  <a:lnTo>
                    <a:pt x="4717" y="1912"/>
                  </a:lnTo>
                  <a:lnTo>
                    <a:pt x="5237" y="3189"/>
                  </a:lnTo>
                  <a:cubicBezTo>
                    <a:pt x="5279" y="3293"/>
                    <a:pt x="5378" y="3355"/>
                    <a:pt x="5483" y="3355"/>
                  </a:cubicBezTo>
                  <a:cubicBezTo>
                    <a:pt x="5516" y="3355"/>
                    <a:pt x="5551" y="3348"/>
                    <a:pt x="5583" y="3335"/>
                  </a:cubicBezTo>
                  <a:cubicBezTo>
                    <a:pt x="5719" y="3279"/>
                    <a:pt x="5785" y="3124"/>
                    <a:pt x="5730" y="2989"/>
                  </a:cubicBezTo>
                  <a:lnTo>
                    <a:pt x="5291" y="1912"/>
                  </a:lnTo>
                  <a:lnTo>
                    <a:pt x="15175" y="1912"/>
                  </a:lnTo>
                  <a:lnTo>
                    <a:pt x="15175" y="7767"/>
                  </a:lnTo>
                  <a:cubicBezTo>
                    <a:pt x="15175" y="7914"/>
                    <a:pt x="15294" y="8033"/>
                    <a:pt x="15440" y="8033"/>
                  </a:cubicBezTo>
                  <a:cubicBezTo>
                    <a:pt x="15587" y="8033"/>
                    <a:pt x="15706" y="7914"/>
                    <a:pt x="15706" y="7767"/>
                  </a:cubicBezTo>
                  <a:lnTo>
                    <a:pt x="15706" y="7409"/>
                  </a:lnTo>
                  <a:lnTo>
                    <a:pt x="16485" y="7409"/>
                  </a:lnTo>
                  <a:cubicBezTo>
                    <a:pt x="16729" y="7409"/>
                    <a:pt x="16928" y="7211"/>
                    <a:pt x="16928" y="6966"/>
                  </a:cubicBezTo>
                  <a:lnTo>
                    <a:pt x="16928" y="4813"/>
                  </a:lnTo>
                  <a:cubicBezTo>
                    <a:pt x="16928" y="4569"/>
                    <a:pt x="16729" y="4370"/>
                    <a:pt x="16485" y="4370"/>
                  </a:cubicBezTo>
                  <a:lnTo>
                    <a:pt x="15706" y="4370"/>
                  </a:lnTo>
                  <a:lnTo>
                    <a:pt x="15706" y="1912"/>
                  </a:lnTo>
                  <a:close/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4149" y="533"/>
                  </a:lnTo>
                  <a:cubicBezTo>
                    <a:pt x="4152" y="534"/>
                    <a:pt x="4157" y="537"/>
                    <a:pt x="4159" y="539"/>
                  </a:cubicBezTo>
                  <a:lnTo>
                    <a:pt x="4501" y="1380"/>
                  </a:lnTo>
                  <a:lnTo>
                    <a:pt x="620" y="1380"/>
                  </a:lnTo>
                  <a:cubicBezTo>
                    <a:pt x="279" y="1380"/>
                    <a:pt x="0" y="1658"/>
                    <a:pt x="0" y="2000"/>
                  </a:cubicBezTo>
                  <a:lnTo>
                    <a:pt x="0" y="9779"/>
                  </a:lnTo>
                  <a:cubicBezTo>
                    <a:pt x="0" y="10121"/>
                    <a:pt x="279" y="10399"/>
                    <a:pt x="620" y="10399"/>
                  </a:cubicBezTo>
                  <a:lnTo>
                    <a:pt x="17529" y="10399"/>
                  </a:lnTo>
                  <a:cubicBezTo>
                    <a:pt x="17872" y="10399"/>
                    <a:pt x="18150" y="10121"/>
                    <a:pt x="18150" y="9779"/>
                  </a:cubicBezTo>
                  <a:lnTo>
                    <a:pt x="18150" y="2000"/>
                  </a:lnTo>
                  <a:cubicBezTo>
                    <a:pt x="18150" y="1658"/>
                    <a:pt x="17871" y="1380"/>
                    <a:pt x="17529" y="1380"/>
                  </a:cubicBezTo>
                  <a:lnTo>
                    <a:pt x="5074" y="1380"/>
                  </a:lnTo>
                  <a:lnTo>
                    <a:pt x="4648" y="331"/>
                  </a:lnTo>
                  <a:cubicBezTo>
                    <a:pt x="4570" y="140"/>
                    <a:pt x="4364" y="1"/>
                    <a:pt x="4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3"/>
            <p:cNvSpPr/>
            <p:nvPr/>
          </p:nvSpPr>
          <p:spPr>
            <a:xfrm>
              <a:off x="6126337" y="4415889"/>
              <a:ext cx="17678" cy="75224"/>
            </a:xfrm>
            <a:custGeom>
              <a:avLst/>
              <a:gdLst/>
              <a:ahLst/>
              <a:cxnLst/>
              <a:rect l="l" t="t" r="r" b="b"/>
              <a:pathLst>
                <a:path w="533" h="2268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lnTo>
                    <a:pt x="0" y="2002"/>
                  </a:lnTo>
                  <a:cubicBezTo>
                    <a:pt x="0" y="2149"/>
                    <a:pt x="120" y="2268"/>
                    <a:pt x="266" y="2268"/>
                  </a:cubicBezTo>
                  <a:cubicBezTo>
                    <a:pt x="413" y="2268"/>
                    <a:pt x="532" y="2149"/>
                    <a:pt x="532" y="2002"/>
                  </a:cubicBezTo>
                  <a:lnTo>
                    <a:pt x="532" y="266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3"/>
            <p:cNvSpPr/>
            <p:nvPr/>
          </p:nvSpPr>
          <p:spPr>
            <a:xfrm>
              <a:off x="6255027" y="4389090"/>
              <a:ext cx="253665" cy="181758"/>
            </a:xfrm>
            <a:custGeom>
              <a:avLst/>
              <a:gdLst/>
              <a:ahLst/>
              <a:cxnLst/>
              <a:rect l="l" t="t" r="r" b="b"/>
              <a:pathLst>
                <a:path w="7648" h="5480" extrusionOk="0">
                  <a:moveTo>
                    <a:pt x="2834" y="1728"/>
                  </a:moveTo>
                  <a:lnTo>
                    <a:pt x="2834" y="4949"/>
                  </a:lnTo>
                  <a:lnTo>
                    <a:pt x="1645" y="4949"/>
                  </a:lnTo>
                  <a:lnTo>
                    <a:pt x="1645" y="1728"/>
                  </a:lnTo>
                  <a:close/>
                  <a:moveTo>
                    <a:pt x="4332" y="533"/>
                  </a:moveTo>
                  <a:lnTo>
                    <a:pt x="4332" y="4949"/>
                  </a:lnTo>
                  <a:lnTo>
                    <a:pt x="3366" y="4949"/>
                  </a:lnTo>
                  <a:lnTo>
                    <a:pt x="3366" y="533"/>
                  </a:lnTo>
                  <a:close/>
                  <a:moveTo>
                    <a:pt x="5830" y="2812"/>
                  </a:moveTo>
                  <a:lnTo>
                    <a:pt x="5830" y="4949"/>
                  </a:lnTo>
                  <a:lnTo>
                    <a:pt x="4864" y="4949"/>
                  </a:lnTo>
                  <a:lnTo>
                    <a:pt x="4864" y="2812"/>
                  </a:lnTo>
                  <a:close/>
                  <a:moveTo>
                    <a:pt x="3239" y="1"/>
                  </a:moveTo>
                  <a:cubicBezTo>
                    <a:pt x="3016" y="1"/>
                    <a:pt x="2834" y="183"/>
                    <a:pt x="2834" y="405"/>
                  </a:cubicBezTo>
                  <a:lnTo>
                    <a:pt x="2834" y="1196"/>
                  </a:lnTo>
                  <a:lnTo>
                    <a:pt x="1518" y="1196"/>
                  </a:lnTo>
                  <a:cubicBezTo>
                    <a:pt x="1295" y="1196"/>
                    <a:pt x="1113" y="1378"/>
                    <a:pt x="1113" y="1600"/>
                  </a:cubicBezTo>
                  <a:lnTo>
                    <a:pt x="1113" y="4948"/>
                  </a:lnTo>
                  <a:lnTo>
                    <a:pt x="266" y="4948"/>
                  </a:lnTo>
                  <a:cubicBezTo>
                    <a:pt x="120" y="4948"/>
                    <a:pt x="1" y="5067"/>
                    <a:pt x="1" y="5214"/>
                  </a:cubicBezTo>
                  <a:cubicBezTo>
                    <a:pt x="1" y="5360"/>
                    <a:pt x="120" y="5479"/>
                    <a:pt x="266" y="5479"/>
                  </a:cubicBezTo>
                  <a:lnTo>
                    <a:pt x="7382" y="5479"/>
                  </a:lnTo>
                  <a:cubicBezTo>
                    <a:pt x="7529" y="5479"/>
                    <a:pt x="7648" y="5360"/>
                    <a:pt x="7648" y="5214"/>
                  </a:cubicBezTo>
                  <a:cubicBezTo>
                    <a:pt x="7648" y="5067"/>
                    <a:pt x="7529" y="4949"/>
                    <a:pt x="7382" y="4949"/>
                  </a:cubicBezTo>
                  <a:lnTo>
                    <a:pt x="6362" y="4949"/>
                  </a:lnTo>
                  <a:lnTo>
                    <a:pt x="6362" y="2685"/>
                  </a:lnTo>
                  <a:cubicBezTo>
                    <a:pt x="6362" y="2462"/>
                    <a:pt x="6180" y="2280"/>
                    <a:pt x="5958" y="2280"/>
                  </a:cubicBezTo>
                  <a:lnTo>
                    <a:pt x="4864" y="2280"/>
                  </a:lnTo>
                  <a:lnTo>
                    <a:pt x="4864" y="405"/>
                  </a:lnTo>
                  <a:cubicBezTo>
                    <a:pt x="4864" y="183"/>
                    <a:pt x="4682" y="1"/>
                    <a:pt x="4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3"/>
            <p:cNvSpPr/>
            <p:nvPr/>
          </p:nvSpPr>
          <p:spPr>
            <a:xfrm>
              <a:off x="6530947" y="4371876"/>
              <a:ext cx="37446" cy="60398"/>
            </a:xfrm>
            <a:custGeom>
              <a:avLst/>
              <a:gdLst/>
              <a:ahLst/>
              <a:cxnLst/>
              <a:rect l="l" t="t" r="r" b="b"/>
              <a:pathLst>
                <a:path w="1129" h="1821" extrusionOk="0">
                  <a:moveTo>
                    <a:pt x="291" y="1"/>
                  </a:moveTo>
                  <a:cubicBezTo>
                    <a:pt x="223" y="1"/>
                    <a:pt x="156" y="27"/>
                    <a:pt x="104" y="78"/>
                  </a:cubicBezTo>
                  <a:cubicBezTo>
                    <a:pt x="0" y="183"/>
                    <a:pt x="0" y="351"/>
                    <a:pt x="104" y="455"/>
                  </a:cubicBezTo>
                  <a:lnTo>
                    <a:pt x="560" y="911"/>
                  </a:lnTo>
                  <a:lnTo>
                    <a:pt x="104" y="1367"/>
                  </a:lnTo>
                  <a:cubicBezTo>
                    <a:pt x="0" y="1471"/>
                    <a:pt x="0" y="1639"/>
                    <a:pt x="104" y="1743"/>
                  </a:cubicBezTo>
                  <a:cubicBezTo>
                    <a:pt x="156" y="1795"/>
                    <a:pt x="224" y="1821"/>
                    <a:pt x="292" y="1821"/>
                  </a:cubicBezTo>
                  <a:cubicBezTo>
                    <a:pt x="360" y="1821"/>
                    <a:pt x="428" y="1795"/>
                    <a:pt x="480" y="1743"/>
                  </a:cubicBezTo>
                  <a:lnTo>
                    <a:pt x="998" y="1224"/>
                  </a:lnTo>
                  <a:cubicBezTo>
                    <a:pt x="1082" y="1141"/>
                    <a:pt x="1129" y="1029"/>
                    <a:pt x="1129" y="911"/>
                  </a:cubicBezTo>
                  <a:cubicBezTo>
                    <a:pt x="1128" y="792"/>
                    <a:pt x="1082" y="681"/>
                    <a:pt x="998" y="598"/>
                  </a:cubicBezTo>
                  <a:lnTo>
                    <a:pt x="480" y="79"/>
                  </a:lnTo>
                  <a:cubicBezTo>
                    <a:pt x="428" y="27"/>
                    <a:pt x="359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3"/>
            <p:cNvSpPr/>
            <p:nvPr/>
          </p:nvSpPr>
          <p:spPr>
            <a:xfrm>
              <a:off x="6466503" y="4331246"/>
              <a:ext cx="62090" cy="36617"/>
            </a:xfrm>
            <a:custGeom>
              <a:avLst/>
              <a:gdLst/>
              <a:ahLst/>
              <a:cxnLst/>
              <a:rect l="l" t="t" r="r" b="b"/>
              <a:pathLst>
                <a:path w="1872" h="1104" extrusionOk="0">
                  <a:moveTo>
                    <a:pt x="936" y="0"/>
                  </a:moveTo>
                  <a:cubicBezTo>
                    <a:pt x="818" y="0"/>
                    <a:pt x="706" y="47"/>
                    <a:pt x="623" y="131"/>
                  </a:cubicBezTo>
                  <a:lnTo>
                    <a:pt x="104" y="649"/>
                  </a:lnTo>
                  <a:cubicBezTo>
                    <a:pt x="1" y="753"/>
                    <a:pt x="1" y="921"/>
                    <a:pt x="104" y="1025"/>
                  </a:cubicBezTo>
                  <a:cubicBezTo>
                    <a:pt x="156" y="1076"/>
                    <a:pt x="224" y="1103"/>
                    <a:pt x="292" y="1103"/>
                  </a:cubicBezTo>
                  <a:cubicBezTo>
                    <a:pt x="360" y="1103"/>
                    <a:pt x="428" y="1076"/>
                    <a:pt x="480" y="1025"/>
                  </a:cubicBezTo>
                  <a:lnTo>
                    <a:pt x="936" y="569"/>
                  </a:lnTo>
                  <a:lnTo>
                    <a:pt x="1392" y="1025"/>
                  </a:lnTo>
                  <a:cubicBezTo>
                    <a:pt x="1444" y="1077"/>
                    <a:pt x="1512" y="1103"/>
                    <a:pt x="1580" y="1103"/>
                  </a:cubicBezTo>
                  <a:cubicBezTo>
                    <a:pt x="1648" y="1103"/>
                    <a:pt x="1716" y="1077"/>
                    <a:pt x="1768" y="1025"/>
                  </a:cubicBezTo>
                  <a:cubicBezTo>
                    <a:pt x="1871" y="921"/>
                    <a:pt x="1871" y="753"/>
                    <a:pt x="1768" y="649"/>
                  </a:cubicBezTo>
                  <a:lnTo>
                    <a:pt x="1249" y="131"/>
                  </a:lnTo>
                  <a:cubicBezTo>
                    <a:pt x="1166" y="47"/>
                    <a:pt x="1054" y="0"/>
                    <a:pt x="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3"/>
            <p:cNvSpPr/>
            <p:nvPr/>
          </p:nvSpPr>
          <p:spPr>
            <a:xfrm>
              <a:off x="6466503" y="4436321"/>
              <a:ext cx="62090" cy="36584"/>
            </a:xfrm>
            <a:custGeom>
              <a:avLst/>
              <a:gdLst/>
              <a:ahLst/>
              <a:cxnLst/>
              <a:rect l="l" t="t" r="r" b="b"/>
              <a:pathLst>
                <a:path w="1872" h="1103" extrusionOk="0"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3" y="973"/>
                  </a:lnTo>
                  <a:cubicBezTo>
                    <a:pt x="706" y="1056"/>
                    <a:pt x="818" y="1103"/>
                    <a:pt x="936" y="1103"/>
                  </a:cubicBezTo>
                  <a:cubicBezTo>
                    <a:pt x="1054" y="1103"/>
                    <a:pt x="1166" y="1056"/>
                    <a:pt x="1249" y="973"/>
                  </a:cubicBezTo>
                  <a:lnTo>
                    <a:pt x="1768" y="455"/>
                  </a:lnTo>
                  <a:cubicBezTo>
                    <a:pt x="1871" y="351"/>
                    <a:pt x="1871" y="183"/>
                    <a:pt x="1768" y="79"/>
                  </a:cubicBezTo>
                  <a:cubicBezTo>
                    <a:pt x="1716" y="27"/>
                    <a:pt x="1648" y="0"/>
                    <a:pt x="1580" y="0"/>
                  </a:cubicBezTo>
                  <a:cubicBezTo>
                    <a:pt x="1512" y="0"/>
                    <a:pt x="1444" y="27"/>
                    <a:pt x="1392" y="79"/>
                  </a:cubicBezTo>
                  <a:lnTo>
                    <a:pt x="936" y="535"/>
                  </a:lnTo>
                  <a:lnTo>
                    <a:pt x="480" y="79"/>
                  </a:lnTo>
                  <a:cubicBezTo>
                    <a:pt x="428" y="27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3"/>
            <p:cNvSpPr/>
            <p:nvPr/>
          </p:nvSpPr>
          <p:spPr>
            <a:xfrm>
              <a:off x="6425309" y="4371876"/>
              <a:ext cx="38839" cy="60398"/>
            </a:xfrm>
            <a:custGeom>
              <a:avLst/>
              <a:gdLst/>
              <a:ahLst/>
              <a:cxnLst/>
              <a:rect l="l" t="t" r="r" b="b"/>
              <a:pathLst>
                <a:path w="1171" h="1821" extrusionOk="0">
                  <a:moveTo>
                    <a:pt x="879" y="1"/>
                  </a:moveTo>
                  <a:cubicBezTo>
                    <a:pt x="811" y="1"/>
                    <a:pt x="743" y="27"/>
                    <a:pt x="691" y="79"/>
                  </a:cubicBezTo>
                  <a:lnTo>
                    <a:pt x="173" y="598"/>
                  </a:lnTo>
                  <a:cubicBezTo>
                    <a:pt x="0" y="770"/>
                    <a:pt x="0" y="1052"/>
                    <a:pt x="173" y="1224"/>
                  </a:cubicBezTo>
                  <a:lnTo>
                    <a:pt x="691" y="1743"/>
                  </a:lnTo>
                  <a:cubicBezTo>
                    <a:pt x="744" y="1795"/>
                    <a:pt x="811" y="1821"/>
                    <a:pt x="879" y="1821"/>
                  </a:cubicBezTo>
                  <a:cubicBezTo>
                    <a:pt x="947" y="1821"/>
                    <a:pt x="1016" y="1795"/>
                    <a:pt x="1067" y="1743"/>
                  </a:cubicBezTo>
                  <a:cubicBezTo>
                    <a:pt x="1171" y="1639"/>
                    <a:pt x="1171" y="1471"/>
                    <a:pt x="1067" y="1367"/>
                  </a:cubicBezTo>
                  <a:lnTo>
                    <a:pt x="611" y="911"/>
                  </a:lnTo>
                  <a:lnTo>
                    <a:pt x="1067" y="455"/>
                  </a:lnTo>
                  <a:cubicBezTo>
                    <a:pt x="1171" y="351"/>
                    <a:pt x="1171" y="183"/>
                    <a:pt x="1067" y="79"/>
                  </a:cubicBezTo>
                  <a:cubicBezTo>
                    <a:pt x="1015" y="27"/>
                    <a:pt x="947" y="1"/>
                    <a:pt x="8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3"/>
            <p:cNvSpPr/>
            <p:nvPr/>
          </p:nvSpPr>
          <p:spPr>
            <a:xfrm>
              <a:off x="6087962" y="4160334"/>
              <a:ext cx="114096" cy="17645"/>
            </a:xfrm>
            <a:custGeom>
              <a:avLst/>
              <a:gdLst/>
              <a:ahLst/>
              <a:cxnLst/>
              <a:rect l="l" t="t" r="r" b="b"/>
              <a:pathLst>
                <a:path w="3440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174" y="532"/>
                  </a:lnTo>
                  <a:cubicBezTo>
                    <a:pt x="3321" y="532"/>
                    <a:pt x="3440" y="413"/>
                    <a:pt x="3440" y="266"/>
                  </a:cubicBezTo>
                  <a:cubicBezTo>
                    <a:pt x="3440" y="119"/>
                    <a:pt x="3321" y="0"/>
                    <a:pt x="3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3"/>
            <p:cNvSpPr/>
            <p:nvPr/>
          </p:nvSpPr>
          <p:spPr>
            <a:xfrm>
              <a:off x="6087962" y="4192937"/>
              <a:ext cx="114096" cy="17678"/>
            </a:xfrm>
            <a:custGeom>
              <a:avLst/>
              <a:gdLst/>
              <a:ahLst/>
              <a:cxnLst/>
              <a:rect l="l" t="t" r="r" b="b"/>
              <a:pathLst>
                <a:path w="3440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174" y="533"/>
                  </a:lnTo>
                  <a:cubicBezTo>
                    <a:pt x="3321" y="533"/>
                    <a:pt x="3440" y="414"/>
                    <a:pt x="3440" y="267"/>
                  </a:cubicBezTo>
                  <a:cubicBezTo>
                    <a:pt x="3440" y="120"/>
                    <a:pt x="3321" y="1"/>
                    <a:pt x="3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3"/>
            <p:cNvSpPr/>
            <p:nvPr/>
          </p:nvSpPr>
          <p:spPr>
            <a:xfrm>
              <a:off x="6087962" y="4225574"/>
              <a:ext cx="114096" cy="17678"/>
            </a:xfrm>
            <a:custGeom>
              <a:avLst/>
              <a:gdLst/>
              <a:ahLst/>
              <a:cxnLst/>
              <a:rect l="l" t="t" r="r" b="b"/>
              <a:pathLst>
                <a:path w="3440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174" y="532"/>
                  </a:lnTo>
                  <a:cubicBezTo>
                    <a:pt x="3321" y="532"/>
                    <a:pt x="3440" y="413"/>
                    <a:pt x="3440" y="266"/>
                  </a:cubicBezTo>
                  <a:cubicBezTo>
                    <a:pt x="3440" y="119"/>
                    <a:pt x="3321" y="0"/>
                    <a:pt x="3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3"/>
            <p:cNvSpPr/>
            <p:nvPr/>
          </p:nvSpPr>
          <p:spPr>
            <a:xfrm>
              <a:off x="6207067" y="4434695"/>
              <a:ext cx="67297" cy="17678"/>
            </a:xfrm>
            <a:custGeom>
              <a:avLst/>
              <a:gdLst/>
              <a:ahLst/>
              <a:cxnLst/>
              <a:rect l="l" t="t" r="r" b="b"/>
              <a:pathLst>
                <a:path w="2029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7"/>
                  </a:cubicBezTo>
                  <a:cubicBezTo>
                    <a:pt x="2029" y="120"/>
                    <a:pt x="1910" y="1"/>
                    <a:pt x="1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3"/>
            <p:cNvSpPr/>
            <p:nvPr/>
          </p:nvSpPr>
          <p:spPr>
            <a:xfrm>
              <a:off x="6207067" y="4459538"/>
              <a:ext cx="67297" cy="17645"/>
            </a:xfrm>
            <a:custGeom>
              <a:avLst/>
              <a:gdLst/>
              <a:ahLst/>
              <a:cxnLst/>
              <a:rect l="l" t="t" r="r" b="b"/>
              <a:pathLst>
                <a:path w="2029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6"/>
                  </a:cubicBezTo>
                  <a:cubicBezTo>
                    <a:pt x="2029" y="119"/>
                    <a:pt x="1910" y="0"/>
                    <a:pt x="1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3"/>
            <p:cNvSpPr/>
            <p:nvPr/>
          </p:nvSpPr>
          <p:spPr>
            <a:xfrm>
              <a:off x="6207067" y="4484347"/>
              <a:ext cx="67297" cy="17678"/>
            </a:xfrm>
            <a:custGeom>
              <a:avLst/>
              <a:gdLst/>
              <a:ahLst/>
              <a:cxnLst/>
              <a:rect l="l" t="t" r="r" b="b"/>
              <a:pathLst>
                <a:path w="2029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7"/>
                  </a:cubicBezTo>
                  <a:cubicBezTo>
                    <a:pt x="2029" y="120"/>
                    <a:pt x="1910" y="1"/>
                    <a:pt x="1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3"/>
            <p:cNvSpPr/>
            <p:nvPr/>
          </p:nvSpPr>
          <p:spPr>
            <a:xfrm>
              <a:off x="6469355" y="4373866"/>
              <a:ext cx="56385" cy="56418"/>
            </a:xfrm>
            <a:custGeom>
              <a:avLst/>
              <a:gdLst/>
              <a:ahLst/>
              <a:cxnLst/>
              <a:rect l="l" t="t" r="r" b="b"/>
              <a:pathLst>
                <a:path w="1700" h="1701" extrusionOk="0">
                  <a:moveTo>
                    <a:pt x="850" y="533"/>
                  </a:moveTo>
                  <a:cubicBezTo>
                    <a:pt x="1026" y="533"/>
                    <a:pt x="1167" y="675"/>
                    <a:pt x="1167" y="851"/>
                  </a:cubicBezTo>
                  <a:cubicBezTo>
                    <a:pt x="1167" y="1026"/>
                    <a:pt x="1026" y="1168"/>
                    <a:pt x="850" y="1168"/>
                  </a:cubicBezTo>
                  <a:cubicBezTo>
                    <a:pt x="674" y="1168"/>
                    <a:pt x="532" y="1026"/>
                    <a:pt x="532" y="851"/>
                  </a:cubicBezTo>
                  <a:cubicBezTo>
                    <a:pt x="532" y="675"/>
                    <a:pt x="674" y="533"/>
                    <a:pt x="850" y="533"/>
                  </a:cubicBezTo>
                  <a:close/>
                  <a:moveTo>
                    <a:pt x="850" y="1"/>
                  </a:moveTo>
                  <a:cubicBezTo>
                    <a:pt x="382" y="1"/>
                    <a:pt x="1" y="383"/>
                    <a:pt x="1" y="851"/>
                  </a:cubicBezTo>
                  <a:cubicBezTo>
                    <a:pt x="1" y="1319"/>
                    <a:pt x="382" y="1700"/>
                    <a:pt x="850" y="1700"/>
                  </a:cubicBezTo>
                  <a:cubicBezTo>
                    <a:pt x="1318" y="1700"/>
                    <a:pt x="1699" y="1319"/>
                    <a:pt x="1699" y="851"/>
                  </a:cubicBezTo>
                  <a:cubicBezTo>
                    <a:pt x="1699" y="383"/>
                    <a:pt x="1318" y="1"/>
                    <a:pt x="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0"/>
          <p:cNvSpPr txBox="1">
            <a:spLocks noGrp="1"/>
          </p:cNvSpPr>
          <p:nvPr>
            <p:ph type="title" idx="2"/>
          </p:nvPr>
        </p:nvSpPr>
        <p:spPr>
          <a:xfrm>
            <a:off x="719999" y="1496250"/>
            <a:ext cx="168002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pic>
        <p:nvPicPr>
          <p:cNvPr id="1385" name="Google Shape;1385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40"/>
          <p:cNvSpPr txBox="1">
            <a:spLocks noGrp="1"/>
          </p:cNvSpPr>
          <p:nvPr>
            <p:ph type="title"/>
          </p:nvPr>
        </p:nvSpPr>
        <p:spPr>
          <a:xfrm>
            <a:off x="720000" y="3248997"/>
            <a:ext cx="7005632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3600" b="1" dirty="0"/>
              <a:t>Sign Language Recognition: A Multimodal AI Application</a:t>
            </a:r>
          </a:p>
        </p:txBody>
      </p:sp>
      <p:grpSp>
        <p:nvGrpSpPr>
          <p:cNvPr id="1390" name="Google Shape;1390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982389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53"/>
          <p:cNvSpPr txBox="1">
            <a:spLocks noGrp="1"/>
          </p:cNvSpPr>
          <p:nvPr>
            <p:ph type="title"/>
          </p:nvPr>
        </p:nvSpPr>
        <p:spPr>
          <a:xfrm>
            <a:off x="720000" y="3499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2000" b="1" dirty="0"/>
              <a:t>Sign Language Recognition: A Multimodal AI Application Example</a:t>
            </a:r>
            <a:endParaRPr lang="fr-FR" sz="2000" b="1" dirty="0"/>
          </a:p>
        </p:txBody>
      </p:sp>
      <p:sp>
        <p:nvSpPr>
          <p:cNvPr id="1870" name="Google Shape;1870;p53"/>
          <p:cNvSpPr txBox="1">
            <a:spLocks noGrp="1"/>
          </p:cNvSpPr>
          <p:nvPr>
            <p:ph type="subTitle" idx="1"/>
          </p:nvPr>
        </p:nvSpPr>
        <p:spPr>
          <a:xfrm>
            <a:off x="151936" y="1103446"/>
            <a:ext cx="7861703" cy="36365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b="1" dirty="0"/>
              <a:t>Objective</a:t>
            </a:r>
            <a:r>
              <a:rPr lang="en-US" dirty="0"/>
              <a:t>: Recognize sign language by combining video and hand pose data.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/>
              <a:t>Why Multimodal AI?</a:t>
            </a:r>
            <a:endParaRPr lang="en-US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Multimodal AI involves using </a:t>
            </a:r>
            <a:r>
              <a:rPr lang="en-US" b="1" dirty="0"/>
              <a:t>two or more data types</a:t>
            </a:r>
            <a:r>
              <a:rPr lang="en-US" dirty="0"/>
              <a:t> to achieve a goal.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fr-FR" dirty="0"/>
              <a:t>This </a:t>
            </a:r>
            <a:r>
              <a:rPr lang="fr-FR" dirty="0" err="1"/>
              <a:t>project</a:t>
            </a:r>
            <a:r>
              <a:rPr lang="fr-FR" dirty="0"/>
              <a:t> </a:t>
            </a:r>
            <a:r>
              <a:rPr lang="fr-FR" dirty="0" err="1"/>
              <a:t>integrates</a:t>
            </a:r>
            <a:r>
              <a:rPr lang="en-US" dirty="0"/>
              <a:t>: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1" dirty="0"/>
              <a:t>Video Data</a:t>
            </a:r>
            <a:r>
              <a:rPr lang="en-US" dirty="0"/>
              <a:t>: Captures overall motion, arm movements, and gestures essential for sign language.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1" dirty="0"/>
              <a:t>Hand Pose Data</a:t>
            </a:r>
            <a:r>
              <a:rPr lang="en-US" dirty="0"/>
              <a:t>: Provides precise details about finger positions and hand shapes by detecting landmarks like joints.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dirty="0"/>
              <a:t>Impact</a:t>
            </a:r>
            <a:r>
              <a:rPr lang="en-US" dirty="0"/>
              <a:t>: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dirty="0"/>
              <a:t>Improves communication tools for people who are hearing-impaired.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dirty="0"/>
              <a:t>Builds systems that bridge language gaps and promote inclusivity.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/>
              <a:t>Real-World Potential</a:t>
            </a:r>
            <a:r>
              <a:rPr lang="en-US" dirty="0"/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Making real-time sign-to-speech translation possible.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Helping students and educators in sign language learning environments.</a:t>
            </a:r>
          </a:p>
        </p:txBody>
      </p:sp>
      <p:grpSp>
        <p:nvGrpSpPr>
          <p:cNvPr id="1871" name="Google Shape;1871;p53"/>
          <p:cNvGrpSpPr/>
          <p:nvPr/>
        </p:nvGrpSpPr>
        <p:grpSpPr>
          <a:xfrm>
            <a:off x="8697031" y="1051430"/>
            <a:ext cx="76825" cy="76800"/>
            <a:chOff x="3104875" y="1099400"/>
            <a:chExt cx="76825" cy="76800"/>
          </a:xfrm>
        </p:grpSpPr>
        <p:sp>
          <p:nvSpPr>
            <p:cNvPr id="1872" name="Google Shape;1872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4" name="Google Shape;1874;p53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875" name="Google Shape;1875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7" name="Google Shape;1877;p53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878" name="Google Shape;1878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80" name="Google Shape;1880;p53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-419497" y="3844598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1" name="Google Shape;1881;p53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7658291" y="1552744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2" name="Google Shape;1882;p53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8285627" y="4303163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3" name="Google Shape;1883;p53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-435679" y="-17064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4" name="Google Shape;1884;p53"/>
          <p:cNvPicPr preferRelativeResize="0"/>
          <p:nvPr/>
        </p:nvPicPr>
        <p:blipFill rotWithShape="1">
          <a:blip r:embed="rId7">
            <a:alphaModFix/>
          </a:blip>
          <a:srcRect l="25537" t="7152" r="23467" b="5838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872399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515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pic>
        <p:nvPicPr>
          <p:cNvPr id="1385" name="Google Shape;1385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b="1" dirty="0"/>
              <a:t>Project </a:t>
            </a:r>
            <a:r>
              <a:rPr lang="fr-FR" b="1" dirty="0" err="1"/>
              <a:t>Overview</a:t>
            </a:r>
            <a:endParaRPr lang="fr-FR" b="1" dirty="0"/>
          </a:p>
        </p:txBody>
      </p:sp>
      <p:grpSp>
        <p:nvGrpSpPr>
          <p:cNvPr id="1390" name="Google Shape;1390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6932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4" name="Google Shape;2254;p62"/>
          <p:cNvSpPr txBox="1">
            <a:spLocks noGrp="1"/>
          </p:cNvSpPr>
          <p:nvPr>
            <p:ph type="title"/>
          </p:nvPr>
        </p:nvSpPr>
        <p:spPr>
          <a:xfrm>
            <a:off x="720000" y="19781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Presented By</a:t>
            </a:r>
            <a:endParaRPr dirty="0"/>
          </a:p>
        </p:txBody>
      </p:sp>
      <p:sp>
        <p:nvSpPr>
          <p:cNvPr id="2255" name="Google Shape;2255;p62"/>
          <p:cNvSpPr txBox="1">
            <a:spLocks noGrp="1"/>
          </p:cNvSpPr>
          <p:nvPr>
            <p:ph type="subTitle" idx="3"/>
          </p:nvPr>
        </p:nvSpPr>
        <p:spPr>
          <a:xfrm>
            <a:off x="2532505" y="2907608"/>
            <a:ext cx="4075537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ABDELKARIM DOUADJIA</a:t>
            </a:r>
            <a:endParaRPr dirty="0"/>
          </a:p>
        </p:txBody>
      </p:sp>
      <p:sp>
        <p:nvSpPr>
          <p:cNvPr id="2257" name="Google Shape;2257;p62"/>
          <p:cNvSpPr txBox="1">
            <a:spLocks noGrp="1"/>
          </p:cNvSpPr>
          <p:nvPr>
            <p:ph type="subTitle" idx="2"/>
          </p:nvPr>
        </p:nvSpPr>
        <p:spPr>
          <a:xfrm>
            <a:off x="3317473" y="3573164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Master 1 AI</a:t>
            </a:r>
            <a:endParaRPr dirty="0"/>
          </a:p>
        </p:txBody>
      </p:sp>
      <p:pic>
        <p:nvPicPr>
          <p:cNvPr id="2260" name="Google Shape;2260;p62"/>
          <p:cNvPicPr preferRelativeResize="0"/>
          <p:nvPr/>
        </p:nvPicPr>
        <p:blipFill>
          <a:blip r:embed="rId3"/>
          <a:srcRect t="8325" b="8325"/>
          <a:stretch/>
        </p:blipFill>
        <p:spPr>
          <a:xfrm>
            <a:off x="3854931" y="1502796"/>
            <a:ext cx="1251300" cy="12513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264" name="Google Shape;2264;p62"/>
          <p:cNvGrpSpPr/>
          <p:nvPr/>
        </p:nvGrpSpPr>
        <p:grpSpPr>
          <a:xfrm>
            <a:off x="6574175" y="1112200"/>
            <a:ext cx="76825" cy="76800"/>
            <a:chOff x="3104875" y="1099400"/>
            <a:chExt cx="76825" cy="76800"/>
          </a:xfrm>
        </p:grpSpPr>
        <p:sp>
          <p:nvSpPr>
            <p:cNvPr id="2265" name="Google Shape;2265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7" name="Google Shape;2267;p62"/>
          <p:cNvGrpSpPr/>
          <p:nvPr/>
        </p:nvGrpSpPr>
        <p:grpSpPr>
          <a:xfrm>
            <a:off x="4862475" y="4444500"/>
            <a:ext cx="76825" cy="76800"/>
            <a:chOff x="3104875" y="1099400"/>
            <a:chExt cx="76825" cy="76800"/>
          </a:xfrm>
        </p:grpSpPr>
        <p:sp>
          <p:nvSpPr>
            <p:cNvPr id="2268" name="Google Shape;2268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70" name="Google Shape;2270;p62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024972" y="15981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1" name="Google Shape;2271;p62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1087524" y="291210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2" name="Google Shape;2272;p62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6987572" y="3533478"/>
            <a:ext cx="1552575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4" name="Google Shape;1934;p56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2597081" y="3208477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5" name="Google Shape;1935;p56"/>
          <p:cNvSpPr txBox="1">
            <a:spLocks noGrp="1"/>
          </p:cNvSpPr>
          <p:nvPr>
            <p:ph type="title"/>
          </p:nvPr>
        </p:nvSpPr>
        <p:spPr>
          <a:xfrm>
            <a:off x="261653" y="-74083"/>
            <a:ext cx="9402361" cy="11677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US" sz="2400" b="1" dirty="0"/>
              <a:t>Sign Language Recognition: A Multimodal AI Application Example</a:t>
            </a:r>
          </a:p>
        </p:txBody>
      </p:sp>
      <p:sp>
        <p:nvSpPr>
          <p:cNvPr id="1936" name="Google Shape;1936;p56"/>
          <p:cNvSpPr txBox="1">
            <a:spLocks noGrp="1"/>
          </p:cNvSpPr>
          <p:nvPr>
            <p:ph type="subTitle" idx="1"/>
          </p:nvPr>
        </p:nvSpPr>
        <p:spPr>
          <a:xfrm>
            <a:off x="3756325" y="1127284"/>
            <a:ext cx="5223919" cy="39239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1" dirty="0"/>
              <a:t>Project Title</a:t>
            </a:r>
            <a:r>
              <a:rPr lang="en-US" dirty="0"/>
              <a:t>: "Multimodal AI for Sign Language Recognition (Video + Hand Pose Estimation)"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Goal</a:t>
            </a:r>
            <a:r>
              <a:rPr lang="en-US" dirty="0"/>
              <a:t>: Build a system that can recognize sign language using multimodal data.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Modalities Used</a:t>
            </a:r>
            <a:r>
              <a:rPr lang="en-US" dirty="0"/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dirty="0"/>
              <a:t>Video Data</a:t>
            </a:r>
            <a:r>
              <a:rPr lang="en-US" dirty="0"/>
              <a:t>: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dirty="0"/>
              <a:t>Captures the dynamic movements of hands and arms.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dirty="0"/>
              <a:t>Hand Pose Data</a:t>
            </a:r>
            <a:r>
              <a:rPr lang="en-US" dirty="0"/>
              <a:t>: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dirty="0"/>
              <a:t>Tracks key hand landmarks, like finger joints, for detailed recognition.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Potential Applications</a:t>
            </a:r>
            <a:r>
              <a:rPr lang="en-US" dirty="0"/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Translating sign language into spoken words or text in real-time.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Creating tools for better accessibility and communication.</a:t>
            </a:r>
          </a:p>
        </p:txBody>
      </p:sp>
      <p:grpSp>
        <p:nvGrpSpPr>
          <p:cNvPr id="1937" name="Google Shape;1937;p56"/>
          <p:cNvGrpSpPr/>
          <p:nvPr/>
        </p:nvGrpSpPr>
        <p:grpSpPr>
          <a:xfrm>
            <a:off x="140292" y="1749571"/>
            <a:ext cx="3504879" cy="3044204"/>
            <a:chOff x="5132202" y="929275"/>
            <a:chExt cx="3246461" cy="2819752"/>
          </a:xfrm>
        </p:grpSpPr>
        <p:grpSp>
          <p:nvGrpSpPr>
            <p:cNvPr id="1938" name="Google Shape;1938;p56"/>
            <p:cNvGrpSpPr/>
            <p:nvPr/>
          </p:nvGrpSpPr>
          <p:grpSpPr>
            <a:xfrm>
              <a:off x="5132202" y="929275"/>
              <a:ext cx="3246461" cy="2819752"/>
              <a:chOff x="5132202" y="929275"/>
              <a:chExt cx="3246461" cy="2819752"/>
            </a:xfrm>
          </p:grpSpPr>
          <p:sp>
            <p:nvSpPr>
              <p:cNvPr id="1939" name="Google Shape;1939;p56"/>
              <p:cNvSpPr/>
              <p:nvPr/>
            </p:nvSpPr>
            <p:spPr>
              <a:xfrm>
                <a:off x="5132202" y="929275"/>
                <a:ext cx="3246461" cy="2819752"/>
              </a:xfrm>
              <a:custGeom>
                <a:avLst/>
                <a:gdLst/>
                <a:ahLst/>
                <a:cxnLst/>
                <a:rect l="l" t="t" r="r" b="b"/>
                <a:pathLst>
                  <a:path w="168254" h="146139" extrusionOk="0">
                    <a:moveTo>
                      <a:pt x="4437" y="1"/>
                    </a:moveTo>
                    <a:cubicBezTo>
                      <a:pt x="2002" y="1"/>
                      <a:pt x="0" y="1969"/>
                      <a:pt x="0" y="4437"/>
                    </a:cubicBezTo>
                    <a:lnTo>
                      <a:pt x="0" y="141702"/>
                    </a:lnTo>
                    <a:cubicBezTo>
                      <a:pt x="0" y="144137"/>
                      <a:pt x="2002" y="146139"/>
                      <a:pt x="4437" y="146139"/>
                    </a:cubicBezTo>
                    <a:lnTo>
                      <a:pt x="163817" y="146139"/>
                    </a:lnTo>
                    <a:cubicBezTo>
                      <a:pt x="166252" y="146139"/>
                      <a:pt x="168254" y="144137"/>
                      <a:pt x="168254" y="141702"/>
                    </a:cubicBezTo>
                    <a:lnTo>
                      <a:pt x="168254" y="4437"/>
                    </a:lnTo>
                    <a:cubicBezTo>
                      <a:pt x="168254" y="1969"/>
                      <a:pt x="166252" y="1"/>
                      <a:pt x="163817" y="1"/>
                    </a:cubicBezTo>
                    <a:close/>
                  </a:path>
                </a:pathLst>
              </a:custGeom>
              <a:solidFill>
                <a:srgbClr val="002E8A">
                  <a:alpha val="33000"/>
                </a:srgbClr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56"/>
              <p:cNvSpPr/>
              <p:nvPr/>
            </p:nvSpPr>
            <p:spPr>
              <a:xfrm>
                <a:off x="5302009" y="1059945"/>
                <a:ext cx="177649" cy="177649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9207" extrusionOk="0">
                    <a:moveTo>
                      <a:pt x="4603" y="0"/>
                    </a:moveTo>
                    <a:cubicBezTo>
                      <a:pt x="2035" y="0"/>
                      <a:pt x="0" y="2069"/>
                      <a:pt x="0" y="4604"/>
                    </a:cubicBezTo>
                    <a:cubicBezTo>
                      <a:pt x="0" y="7139"/>
                      <a:pt x="2035" y="9207"/>
                      <a:pt x="4603" y="9207"/>
                    </a:cubicBezTo>
                    <a:cubicBezTo>
                      <a:pt x="7139" y="9207"/>
                      <a:pt x="9207" y="7139"/>
                      <a:pt x="9207" y="4604"/>
                    </a:cubicBezTo>
                    <a:cubicBezTo>
                      <a:pt x="9207" y="2069"/>
                      <a:pt x="7139" y="0"/>
                      <a:pt x="46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56"/>
              <p:cNvSpPr/>
              <p:nvPr/>
            </p:nvSpPr>
            <p:spPr>
              <a:xfrm>
                <a:off x="5369582" y="1106294"/>
                <a:ext cx="39285" cy="39265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2035" extrusionOk="0">
                    <a:moveTo>
                      <a:pt x="1035" y="0"/>
                    </a:moveTo>
                    <a:cubicBezTo>
                      <a:pt x="468" y="0"/>
                      <a:pt x="1" y="467"/>
                      <a:pt x="1" y="1034"/>
                    </a:cubicBezTo>
                    <a:cubicBezTo>
                      <a:pt x="1" y="1601"/>
                      <a:pt x="468" y="2035"/>
                      <a:pt x="1035" y="2035"/>
                    </a:cubicBezTo>
                    <a:cubicBezTo>
                      <a:pt x="1602" y="2035"/>
                      <a:pt x="2035" y="1601"/>
                      <a:pt x="2035" y="1034"/>
                    </a:cubicBezTo>
                    <a:cubicBezTo>
                      <a:pt x="2035" y="467"/>
                      <a:pt x="1602" y="0"/>
                      <a:pt x="10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56"/>
              <p:cNvSpPr/>
              <p:nvPr/>
            </p:nvSpPr>
            <p:spPr>
              <a:xfrm>
                <a:off x="5356711" y="1148764"/>
                <a:ext cx="68246" cy="39921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2069" extrusionOk="0">
                    <a:moveTo>
                      <a:pt x="1768" y="1"/>
                    </a:moveTo>
                    <a:cubicBezTo>
                      <a:pt x="768" y="1"/>
                      <a:pt x="0" y="801"/>
                      <a:pt x="0" y="1802"/>
                    </a:cubicBezTo>
                    <a:lnTo>
                      <a:pt x="0" y="2069"/>
                    </a:lnTo>
                    <a:lnTo>
                      <a:pt x="3536" y="2069"/>
                    </a:lnTo>
                    <a:lnTo>
                      <a:pt x="3536" y="1802"/>
                    </a:lnTo>
                    <a:cubicBezTo>
                      <a:pt x="3536" y="801"/>
                      <a:pt x="2736" y="1"/>
                      <a:pt x="17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56"/>
              <p:cNvSpPr/>
              <p:nvPr/>
            </p:nvSpPr>
            <p:spPr>
              <a:xfrm>
                <a:off x="5597442" y="1105638"/>
                <a:ext cx="724083" cy="86268"/>
              </a:xfrm>
              <a:custGeom>
                <a:avLst/>
                <a:gdLst/>
                <a:ahLst/>
                <a:cxnLst/>
                <a:rect l="l" t="t" r="r" b="b"/>
                <a:pathLst>
                  <a:path w="37527" h="4471" extrusionOk="0">
                    <a:moveTo>
                      <a:pt x="2235" y="1"/>
                    </a:moveTo>
                    <a:cubicBezTo>
                      <a:pt x="1001" y="1"/>
                      <a:pt x="0" y="1001"/>
                      <a:pt x="0" y="2236"/>
                    </a:cubicBezTo>
                    <a:cubicBezTo>
                      <a:pt x="0" y="3470"/>
                      <a:pt x="1001" y="4471"/>
                      <a:pt x="2235" y="4471"/>
                    </a:cubicBezTo>
                    <a:lnTo>
                      <a:pt x="35292" y="4471"/>
                    </a:lnTo>
                    <a:cubicBezTo>
                      <a:pt x="36526" y="4471"/>
                      <a:pt x="37527" y="3470"/>
                      <a:pt x="37527" y="2236"/>
                    </a:cubicBezTo>
                    <a:cubicBezTo>
                      <a:pt x="37527" y="1001"/>
                      <a:pt x="36526" y="1"/>
                      <a:pt x="352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56"/>
              <p:cNvSpPr/>
              <p:nvPr/>
            </p:nvSpPr>
            <p:spPr>
              <a:xfrm>
                <a:off x="5347466" y="3275383"/>
                <a:ext cx="97845" cy="106219"/>
              </a:xfrm>
              <a:custGeom>
                <a:avLst/>
                <a:gdLst/>
                <a:ahLst/>
                <a:cxnLst/>
                <a:rect l="l" t="t" r="r" b="b"/>
                <a:pathLst>
                  <a:path w="5071" h="5505" extrusionOk="0">
                    <a:moveTo>
                      <a:pt x="2169" y="1"/>
                    </a:moveTo>
                    <a:cubicBezTo>
                      <a:pt x="1969" y="1"/>
                      <a:pt x="1835" y="134"/>
                      <a:pt x="1802" y="334"/>
                    </a:cubicBezTo>
                    <a:cubicBezTo>
                      <a:pt x="1769" y="735"/>
                      <a:pt x="1669" y="1135"/>
                      <a:pt x="1502" y="1535"/>
                    </a:cubicBezTo>
                    <a:cubicBezTo>
                      <a:pt x="1402" y="1735"/>
                      <a:pt x="1202" y="1902"/>
                      <a:pt x="968" y="1902"/>
                    </a:cubicBezTo>
                    <a:lnTo>
                      <a:pt x="568" y="1902"/>
                    </a:lnTo>
                    <a:cubicBezTo>
                      <a:pt x="234" y="1902"/>
                      <a:pt x="1" y="2136"/>
                      <a:pt x="1" y="2436"/>
                    </a:cubicBezTo>
                    <a:lnTo>
                      <a:pt x="1" y="5038"/>
                    </a:lnTo>
                    <a:cubicBezTo>
                      <a:pt x="1" y="5305"/>
                      <a:pt x="201" y="5505"/>
                      <a:pt x="468" y="5505"/>
                    </a:cubicBezTo>
                    <a:lnTo>
                      <a:pt x="3770" y="5505"/>
                    </a:lnTo>
                    <a:cubicBezTo>
                      <a:pt x="3970" y="5505"/>
                      <a:pt x="4170" y="5338"/>
                      <a:pt x="4170" y="5105"/>
                    </a:cubicBezTo>
                    <a:cubicBezTo>
                      <a:pt x="4170" y="4938"/>
                      <a:pt x="4070" y="4804"/>
                      <a:pt x="3903" y="4738"/>
                    </a:cubicBezTo>
                    <a:cubicBezTo>
                      <a:pt x="3903" y="4738"/>
                      <a:pt x="3903" y="4704"/>
                      <a:pt x="3903" y="4704"/>
                    </a:cubicBezTo>
                    <a:lnTo>
                      <a:pt x="4037" y="4704"/>
                    </a:lnTo>
                    <a:cubicBezTo>
                      <a:pt x="4304" y="4704"/>
                      <a:pt x="4504" y="4504"/>
                      <a:pt x="4504" y="4237"/>
                    </a:cubicBezTo>
                    <a:cubicBezTo>
                      <a:pt x="4504" y="4037"/>
                      <a:pt x="4370" y="3870"/>
                      <a:pt x="4204" y="3804"/>
                    </a:cubicBezTo>
                    <a:cubicBezTo>
                      <a:pt x="4204" y="3804"/>
                      <a:pt x="4204" y="3804"/>
                      <a:pt x="4204" y="3770"/>
                    </a:cubicBezTo>
                    <a:lnTo>
                      <a:pt x="4337" y="3770"/>
                    </a:lnTo>
                    <a:cubicBezTo>
                      <a:pt x="4604" y="3770"/>
                      <a:pt x="4804" y="3570"/>
                      <a:pt x="4804" y="3303"/>
                    </a:cubicBezTo>
                    <a:cubicBezTo>
                      <a:pt x="4804" y="3103"/>
                      <a:pt x="4704" y="2936"/>
                      <a:pt x="4504" y="2870"/>
                    </a:cubicBezTo>
                    <a:cubicBezTo>
                      <a:pt x="4504" y="2870"/>
                      <a:pt x="4504" y="2836"/>
                      <a:pt x="4504" y="2836"/>
                    </a:cubicBezTo>
                    <a:lnTo>
                      <a:pt x="4571" y="2836"/>
                    </a:lnTo>
                    <a:cubicBezTo>
                      <a:pt x="4837" y="2836"/>
                      <a:pt x="5071" y="2603"/>
                      <a:pt x="5038" y="2336"/>
                    </a:cubicBezTo>
                    <a:cubicBezTo>
                      <a:pt x="5038" y="2069"/>
                      <a:pt x="4837" y="1902"/>
                      <a:pt x="4571" y="1902"/>
                    </a:cubicBezTo>
                    <a:lnTo>
                      <a:pt x="3136" y="1902"/>
                    </a:lnTo>
                    <a:cubicBezTo>
                      <a:pt x="2969" y="1902"/>
                      <a:pt x="2869" y="1769"/>
                      <a:pt x="2869" y="1602"/>
                    </a:cubicBezTo>
                    <a:lnTo>
                      <a:pt x="2903" y="1302"/>
                    </a:lnTo>
                    <a:cubicBezTo>
                      <a:pt x="2936" y="1002"/>
                      <a:pt x="2969" y="635"/>
                      <a:pt x="2803" y="368"/>
                    </a:cubicBezTo>
                    <a:cubicBezTo>
                      <a:pt x="2669" y="168"/>
                      <a:pt x="2436" y="1"/>
                      <a:pt x="21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56"/>
              <p:cNvSpPr/>
              <p:nvPr/>
            </p:nvSpPr>
            <p:spPr>
              <a:xfrm>
                <a:off x="5308856" y="3312083"/>
                <a:ext cx="34770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3603" extrusionOk="0">
                    <a:moveTo>
                      <a:pt x="401" y="0"/>
                    </a:moveTo>
                    <a:cubicBezTo>
                      <a:pt x="167" y="0"/>
                      <a:pt x="0" y="200"/>
                      <a:pt x="0" y="434"/>
                    </a:cubicBezTo>
                    <a:lnTo>
                      <a:pt x="0" y="3203"/>
                    </a:lnTo>
                    <a:cubicBezTo>
                      <a:pt x="0" y="3436"/>
                      <a:pt x="167" y="3603"/>
                      <a:pt x="401" y="3603"/>
                    </a:cubicBezTo>
                    <a:lnTo>
                      <a:pt x="1401" y="3603"/>
                    </a:lnTo>
                    <a:cubicBezTo>
                      <a:pt x="1635" y="3603"/>
                      <a:pt x="1802" y="3436"/>
                      <a:pt x="1802" y="3203"/>
                    </a:cubicBezTo>
                    <a:lnTo>
                      <a:pt x="1802" y="434"/>
                    </a:lnTo>
                    <a:cubicBezTo>
                      <a:pt x="1802" y="200"/>
                      <a:pt x="1601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56"/>
              <p:cNvSpPr/>
              <p:nvPr/>
            </p:nvSpPr>
            <p:spPr>
              <a:xfrm>
                <a:off x="5536061" y="3312083"/>
                <a:ext cx="97845" cy="106219"/>
              </a:xfrm>
              <a:custGeom>
                <a:avLst/>
                <a:gdLst/>
                <a:ahLst/>
                <a:cxnLst/>
                <a:rect l="l" t="t" r="r" b="b"/>
                <a:pathLst>
                  <a:path w="5071" h="5505" extrusionOk="0">
                    <a:moveTo>
                      <a:pt x="1301" y="0"/>
                    </a:moveTo>
                    <a:cubicBezTo>
                      <a:pt x="1068" y="0"/>
                      <a:pt x="901" y="200"/>
                      <a:pt x="901" y="401"/>
                    </a:cubicBezTo>
                    <a:cubicBezTo>
                      <a:pt x="901" y="567"/>
                      <a:pt x="1001" y="734"/>
                      <a:pt x="1134" y="801"/>
                    </a:cubicBezTo>
                    <a:cubicBezTo>
                      <a:pt x="1134" y="801"/>
                      <a:pt x="1168" y="801"/>
                      <a:pt x="1168" y="834"/>
                    </a:cubicBezTo>
                    <a:lnTo>
                      <a:pt x="1001" y="834"/>
                    </a:lnTo>
                    <a:cubicBezTo>
                      <a:pt x="768" y="834"/>
                      <a:pt x="534" y="1034"/>
                      <a:pt x="534" y="1301"/>
                    </a:cubicBezTo>
                    <a:cubicBezTo>
                      <a:pt x="534" y="1501"/>
                      <a:pt x="667" y="1668"/>
                      <a:pt x="834" y="1735"/>
                    </a:cubicBezTo>
                    <a:cubicBezTo>
                      <a:pt x="834" y="1735"/>
                      <a:pt x="834" y="1768"/>
                      <a:pt x="834" y="1768"/>
                    </a:cubicBezTo>
                    <a:lnTo>
                      <a:pt x="701" y="1768"/>
                    </a:lnTo>
                    <a:cubicBezTo>
                      <a:pt x="434" y="1768"/>
                      <a:pt x="234" y="1968"/>
                      <a:pt x="234" y="2235"/>
                    </a:cubicBezTo>
                    <a:cubicBezTo>
                      <a:pt x="234" y="2435"/>
                      <a:pt x="367" y="2602"/>
                      <a:pt x="534" y="2669"/>
                    </a:cubicBezTo>
                    <a:cubicBezTo>
                      <a:pt x="534" y="2702"/>
                      <a:pt x="534" y="2702"/>
                      <a:pt x="534" y="2702"/>
                    </a:cubicBezTo>
                    <a:lnTo>
                      <a:pt x="467" y="2702"/>
                    </a:lnTo>
                    <a:cubicBezTo>
                      <a:pt x="200" y="2702"/>
                      <a:pt x="0" y="2936"/>
                      <a:pt x="0" y="3203"/>
                    </a:cubicBezTo>
                    <a:cubicBezTo>
                      <a:pt x="0" y="3436"/>
                      <a:pt x="234" y="3636"/>
                      <a:pt x="467" y="3636"/>
                    </a:cubicBezTo>
                    <a:lnTo>
                      <a:pt x="1935" y="3636"/>
                    </a:lnTo>
                    <a:cubicBezTo>
                      <a:pt x="2068" y="3636"/>
                      <a:pt x="2202" y="3770"/>
                      <a:pt x="2169" y="3903"/>
                    </a:cubicBezTo>
                    <a:lnTo>
                      <a:pt x="2135" y="4237"/>
                    </a:lnTo>
                    <a:cubicBezTo>
                      <a:pt x="2102" y="4503"/>
                      <a:pt x="2068" y="4870"/>
                      <a:pt x="2235" y="5137"/>
                    </a:cubicBezTo>
                    <a:cubicBezTo>
                      <a:pt x="2369" y="5371"/>
                      <a:pt x="2636" y="5504"/>
                      <a:pt x="2902" y="5504"/>
                    </a:cubicBezTo>
                    <a:cubicBezTo>
                      <a:pt x="3069" y="5504"/>
                      <a:pt x="3236" y="5371"/>
                      <a:pt x="3236" y="5204"/>
                    </a:cubicBezTo>
                    <a:cubicBezTo>
                      <a:pt x="3269" y="4770"/>
                      <a:pt x="3369" y="4370"/>
                      <a:pt x="3536" y="4003"/>
                    </a:cubicBezTo>
                    <a:cubicBezTo>
                      <a:pt x="3636" y="3770"/>
                      <a:pt x="3870" y="3636"/>
                      <a:pt x="4103" y="3636"/>
                    </a:cubicBezTo>
                    <a:lnTo>
                      <a:pt x="4504" y="3636"/>
                    </a:lnTo>
                    <a:cubicBezTo>
                      <a:pt x="4804" y="3636"/>
                      <a:pt x="5071" y="3369"/>
                      <a:pt x="5071" y="3069"/>
                    </a:cubicBezTo>
                    <a:lnTo>
                      <a:pt x="5071" y="467"/>
                    </a:lnTo>
                    <a:cubicBezTo>
                      <a:pt x="5071" y="200"/>
                      <a:pt x="4837" y="0"/>
                      <a:pt x="46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56"/>
              <p:cNvSpPr/>
              <p:nvPr/>
            </p:nvSpPr>
            <p:spPr>
              <a:xfrm>
                <a:off x="5637111" y="3312083"/>
                <a:ext cx="3542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1836" h="3603" extrusionOk="0">
                    <a:moveTo>
                      <a:pt x="434" y="0"/>
                    </a:moveTo>
                    <a:cubicBezTo>
                      <a:pt x="201" y="0"/>
                      <a:pt x="0" y="200"/>
                      <a:pt x="0" y="434"/>
                    </a:cubicBezTo>
                    <a:lnTo>
                      <a:pt x="0" y="3203"/>
                    </a:lnTo>
                    <a:cubicBezTo>
                      <a:pt x="0" y="3436"/>
                      <a:pt x="201" y="3603"/>
                      <a:pt x="434" y="3603"/>
                    </a:cubicBezTo>
                    <a:lnTo>
                      <a:pt x="1401" y="3603"/>
                    </a:lnTo>
                    <a:cubicBezTo>
                      <a:pt x="1635" y="3603"/>
                      <a:pt x="1835" y="3436"/>
                      <a:pt x="1835" y="3203"/>
                    </a:cubicBezTo>
                    <a:lnTo>
                      <a:pt x="1835" y="434"/>
                    </a:lnTo>
                    <a:cubicBezTo>
                      <a:pt x="1835" y="200"/>
                      <a:pt x="1635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56"/>
              <p:cNvSpPr/>
              <p:nvPr/>
            </p:nvSpPr>
            <p:spPr>
              <a:xfrm>
                <a:off x="5768417" y="3306410"/>
                <a:ext cx="127443" cy="75193"/>
              </a:xfrm>
              <a:custGeom>
                <a:avLst/>
                <a:gdLst/>
                <a:ahLst/>
                <a:cxnLst/>
                <a:rect l="l" t="t" r="r" b="b"/>
                <a:pathLst>
                  <a:path w="6605" h="3897" extrusionOk="0">
                    <a:moveTo>
                      <a:pt x="3697" y="0"/>
                    </a:moveTo>
                    <a:cubicBezTo>
                      <a:pt x="3490" y="0"/>
                      <a:pt x="3303" y="169"/>
                      <a:pt x="3303" y="394"/>
                    </a:cubicBezTo>
                    <a:lnTo>
                      <a:pt x="3303" y="1128"/>
                    </a:lnTo>
                    <a:cubicBezTo>
                      <a:pt x="2035" y="1195"/>
                      <a:pt x="0" y="1662"/>
                      <a:pt x="0" y="3897"/>
                    </a:cubicBezTo>
                    <a:cubicBezTo>
                      <a:pt x="0" y="3897"/>
                      <a:pt x="801" y="2796"/>
                      <a:pt x="3303" y="2563"/>
                    </a:cubicBezTo>
                    <a:lnTo>
                      <a:pt x="3303" y="3230"/>
                    </a:lnTo>
                    <a:cubicBezTo>
                      <a:pt x="3303" y="3458"/>
                      <a:pt x="3496" y="3610"/>
                      <a:pt x="3707" y="3610"/>
                    </a:cubicBezTo>
                    <a:cubicBezTo>
                      <a:pt x="3772" y="3610"/>
                      <a:pt x="3840" y="3595"/>
                      <a:pt x="3903" y="3563"/>
                    </a:cubicBezTo>
                    <a:lnTo>
                      <a:pt x="6338" y="2162"/>
                    </a:lnTo>
                    <a:cubicBezTo>
                      <a:pt x="6605" y="1995"/>
                      <a:pt x="6605" y="1629"/>
                      <a:pt x="6338" y="1462"/>
                    </a:cubicBezTo>
                    <a:lnTo>
                      <a:pt x="3903" y="61"/>
                    </a:lnTo>
                    <a:cubicBezTo>
                      <a:pt x="3836" y="19"/>
                      <a:pt x="3765" y="0"/>
                      <a:pt x="3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56"/>
              <p:cNvSpPr/>
              <p:nvPr/>
            </p:nvSpPr>
            <p:spPr>
              <a:xfrm>
                <a:off x="6005926" y="3312083"/>
                <a:ext cx="105563" cy="8374"/>
              </a:xfrm>
              <a:custGeom>
                <a:avLst/>
                <a:gdLst/>
                <a:ahLst/>
                <a:cxnLst/>
                <a:rect l="l" t="t" r="r" b="b"/>
                <a:pathLst>
                  <a:path w="5471" h="434" extrusionOk="0">
                    <a:moveTo>
                      <a:pt x="0" y="0"/>
                    </a:moveTo>
                    <a:lnTo>
                      <a:pt x="0" y="434"/>
                    </a:lnTo>
                    <a:lnTo>
                      <a:pt x="5471" y="434"/>
                    </a:lnTo>
                    <a:lnTo>
                      <a:pt x="54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56"/>
              <p:cNvSpPr/>
              <p:nvPr/>
            </p:nvSpPr>
            <p:spPr>
              <a:xfrm>
                <a:off x="6005926" y="3324953"/>
                <a:ext cx="105563" cy="7737"/>
              </a:xfrm>
              <a:custGeom>
                <a:avLst/>
                <a:gdLst/>
                <a:ahLst/>
                <a:cxnLst/>
                <a:rect l="l" t="t" r="r" b="b"/>
                <a:pathLst>
                  <a:path w="5471" h="401" extrusionOk="0">
                    <a:moveTo>
                      <a:pt x="0" y="0"/>
                    </a:moveTo>
                    <a:lnTo>
                      <a:pt x="0" y="401"/>
                    </a:lnTo>
                    <a:lnTo>
                      <a:pt x="5471" y="401"/>
                    </a:lnTo>
                    <a:lnTo>
                      <a:pt x="54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56"/>
              <p:cNvSpPr/>
              <p:nvPr/>
            </p:nvSpPr>
            <p:spPr>
              <a:xfrm>
                <a:off x="6005926" y="3337187"/>
                <a:ext cx="32840" cy="8374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434" extrusionOk="0">
                    <a:moveTo>
                      <a:pt x="0" y="0"/>
                    </a:moveTo>
                    <a:lnTo>
                      <a:pt x="0" y="434"/>
                    </a:lnTo>
                    <a:lnTo>
                      <a:pt x="1701" y="434"/>
                    </a:lnTo>
                    <a:lnTo>
                      <a:pt x="17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56"/>
              <p:cNvSpPr/>
              <p:nvPr/>
            </p:nvSpPr>
            <p:spPr>
              <a:xfrm>
                <a:off x="6005926" y="3349401"/>
                <a:ext cx="32840" cy="8393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435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701" y="435"/>
                    </a:lnTo>
                    <a:lnTo>
                      <a:pt x="17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56"/>
              <p:cNvSpPr/>
              <p:nvPr/>
            </p:nvSpPr>
            <p:spPr>
              <a:xfrm>
                <a:off x="6005926" y="3362291"/>
                <a:ext cx="32840" cy="7737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401" extrusionOk="0">
                    <a:moveTo>
                      <a:pt x="0" y="0"/>
                    </a:moveTo>
                    <a:lnTo>
                      <a:pt x="0" y="400"/>
                    </a:lnTo>
                    <a:lnTo>
                      <a:pt x="1701" y="400"/>
                    </a:lnTo>
                    <a:lnTo>
                      <a:pt x="17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56"/>
              <p:cNvSpPr/>
              <p:nvPr/>
            </p:nvSpPr>
            <p:spPr>
              <a:xfrm>
                <a:off x="6005926" y="3374505"/>
                <a:ext cx="32840" cy="8393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435" extrusionOk="0">
                    <a:moveTo>
                      <a:pt x="0" y="1"/>
                    </a:moveTo>
                    <a:lnTo>
                      <a:pt x="0" y="435"/>
                    </a:lnTo>
                    <a:lnTo>
                      <a:pt x="1701" y="435"/>
                    </a:lnTo>
                    <a:lnTo>
                      <a:pt x="17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56"/>
              <p:cNvSpPr/>
              <p:nvPr/>
            </p:nvSpPr>
            <p:spPr>
              <a:xfrm>
                <a:off x="6058043" y="3337187"/>
                <a:ext cx="44436" cy="44417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2302" extrusionOk="0">
                    <a:moveTo>
                      <a:pt x="1002" y="0"/>
                    </a:moveTo>
                    <a:cubicBezTo>
                      <a:pt x="868" y="0"/>
                      <a:pt x="768" y="100"/>
                      <a:pt x="768" y="234"/>
                    </a:cubicBezTo>
                    <a:lnTo>
                      <a:pt x="768" y="534"/>
                    </a:lnTo>
                    <a:cubicBezTo>
                      <a:pt x="768" y="667"/>
                      <a:pt x="668" y="767"/>
                      <a:pt x="535" y="767"/>
                    </a:cubicBezTo>
                    <a:lnTo>
                      <a:pt x="234" y="767"/>
                    </a:lnTo>
                    <a:cubicBezTo>
                      <a:pt x="101" y="767"/>
                      <a:pt x="1" y="867"/>
                      <a:pt x="1" y="1001"/>
                    </a:cubicBezTo>
                    <a:lnTo>
                      <a:pt x="1" y="1301"/>
                    </a:lnTo>
                    <a:cubicBezTo>
                      <a:pt x="1" y="1435"/>
                      <a:pt x="101" y="1535"/>
                      <a:pt x="234" y="1535"/>
                    </a:cubicBezTo>
                    <a:lnTo>
                      <a:pt x="535" y="1535"/>
                    </a:lnTo>
                    <a:cubicBezTo>
                      <a:pt x="668" y="1535"/>
                      <a:pt x="768" y="1668"/>
                      <a:pt x="768" y="1801"/>
                    </a:cubicBezTo>
                    <a:lnTo>
                      <a:pt x="768" y="2068"/>
                    </a:lnTo>
                    <a:cubicBezTo>
                      <a:pt x="768" y="2202"/>
                      <a:pt x="868" y="2302"/>
                      <a:pt x="1002" y="2302"/>
                    </a:cubicBezTo>
                    <a:lnTo>
                      <a:pt x="1302" y="2302"/>
                    </a:lnTo>
                    <a:cubicBezTo>
                      <a:pt x="1435" y="2302"/>
                      <a:pt x="1535" y="2202"/>
                      <a:pt x="1535" y="2068"/>
                    </a:cubicBezTo>
                    <a:lnTo>
                      <a:pt x="1535" y="1801"/>
                    </a:lnTo>
                    <a:cubicBezTo>
                      <a:pt x="1535" y="1668"/>
                      <a:pt x="1635" y="1535"/>
                      <a:pt x="1802" y="1535"/>
                    </a:cubicBezTo>
                    <a:lnTo>
                      <a:pt x="2069" y="1535"/>
                    </a:lnTo>
                    <a:cubicBezTo>
                      <a:pt x="2203" y="1535"/>
                      <a:pt x="2303" y="1435"/>
                      <a:pt x="2303" y="1301"/>
                    </a:cubicBezTo>
                    <a:lnTo>
                      <a:pt x="2303" y="1001"/>
                    </a:lnTo>
                    <a:cubicBezTo>
                      <a:pt x="2303" y="867"/>
                      <a:pt x="2203" y="767"/>
                      <a:pt x="2069" y="767"/>
                    </a:cubicBezTo>
                    <a:lnTo>
                      <a:pt x="1802" y="767"/>
                    </a:lnTo>
                    <a:cubicBezTo>
                      <a:pt x="1669" y="767"/>
                      <a:pt x="1535" y="667"/>
                      <a:pt x="1535" y="534"/>
                    </a:cubicBezTo>
                    <a:lnTo>
                      <a:pt x="1535" y="234"/>
                    </a:lnTo>
                    <a:cubicBezTo>
                      <a:pt x="1535" y="100"/>
                      <a:pt x="1435" y="0"/>
                      <a:pt x="1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56"/>
              <p:cNvSpPr/>
              <p:nvPr/>
            </p:nvSpPr>
            <p:spPr>
              <a:xfrm>
                <a:off x="6244708" y="3339753"/>
                <a:ext cx="16111" cy="1611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34" y="1"/>
                    </a:moveTo>
                    <a:cubicBezTo>
                      <a:pt x="201" y="1"/>
                      <a:pt x="1" y="167"/>
                      <a:pt x="1" y="401"/>
                    </a:cubicBezTo>
                    <a:cubicBezTo>
                      <a:pt x="1" y="634"/>
                      <a:pt x="201" y="835"/>
                      <a:pt x="434" y="835"/>
                    </a:cubicBezTo>
                    <a:cubicBezTo>
                      <a:pt x="634" y="835"/>
                      <a:pt x="834" y="634"/>
                      <a:pt x="834" y="401"/>
                    </a:cubicBezTo>
                    <a:cubicBezTo>
                      <a:pt x="834" y="167"/>
                      <a:pt x="634" y="1"/>
                      <a:pt x="4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56"/>
              <p:cNvSpPr/>
              <p:nvPr/>
            </p:nvSpPr>
            <p:spPr>
              <a:xfrm>
                <a:off x="6278186" y="3339753"/>
                <a:ext cx="16111" cy="1611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00" y="1"/>
                    </a:moveTo>
                    <a:cubicBezTo>
                      <a:pt x="167" y="1"/>
                      <a:pt x="0" y="167"/>
                      <a:pt x="0" y="401"/>
                    </a:cubicBezTo>
                    <a:cubicBezTo>
                      <a:pt x="0" y="634"/>
                      <a:pt x="167" y="835"/>
                      <a:pt x="400" y="835"/>
                    </a:cubicBezTo>
                    <a:cubicBezTo>
                      <a:pt x="634" y="835"/>
                      <a:pt x="834" y="634"/>
                      <a:pt x="834" y="401"/>
                    </a:cubicBezTo>
                    <a:cubicBezTo>
                      <a:pt x="834" y="167"/>
                      <a:pt x="634" y="1"/>
                      <a:pt x="4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56"/>
              <p:cNvSpPr/>
              <p:nvPr/>
            </p:nvSpPr>
            <p:spPr>
              <a:xfrm>
                <a:off x="6311007" y="3339753"/>
                <a:ext cx="16111" cy="1611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34" y="1"/>
                    </a:moveTo>
                    <a:cubicBezTo>
                      <a:pt x="200" y="1"/>
                      <a:pt x="0" y="167"/>
                      <a:pt x="0" y="401"/>
                    </a:cubicBezTo>
                    <a:cubicBezTo>
                      <a:pt x="0" y="634"/>
                      <a:pt x="200" y="835"/>
                      <a:pt x="434" y="835"/>
                    </a:cubicBezTo>
                    <a:cubicBezTo>
                      <a:pt x="667" y="835"/>
                      <a:pt x="834" y="634"/>
                      <a:pt x="834" y="401"/>
                    </a:cubicBezTo>
                    <a:cubicBezTo>
                      <a:pt x="834" y="167"/>
                      <a:pt x="667" y="1"/>
                      <a:pt x="4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56"/>
              <p:cNvSpPr/>
              <p:nvPr/>
            </p:nvSpPr>
            <p:spPr>
              <a:xfrm>
                <a:off x="5244615" y="3603661"/>
                <a:ext cx="3004463" cy="17385"/>
              </a:xfrm>
              <a:custGeom>
                <a:avLst/>
                <a:gdLst/>
                <a:ahLst/>
                <a:cxnLst/>
                <a:rect l="l" t="t" r="r" b="b"/>
                <a:pathLst>
                  <a:path w="155712" h="901" extrusionOk="0">
                    <a:moveTo>
                      <a:pt x="434" y="0"/>
                    </a:moveTo>
                    <a:cubicBezTo>
                      <a:pt x="200" y="0"/>
                      <a:pt x="0" y="200"/>
                      <a:pt x="0" y="467"/>
                    </a:cubicBezTo>
                    <a:cubicBezTo>
                      <a:pt x="0" y="701"/>
                      <a:pt x="200" y="901"/>
                      <a:pt x="434" y="901"/>
                    </a:cubicBezTo>
                    <a:lnTo>
                      <a:pt x="155278" y="901"/>
                    </a:lnTo>
                    <a:cubicBezTo>
                      <a:pt x="155511" y="901"/>
                      <a:pt x="155711" y="701"/>
                      <a:pt x="155711" y="467"/>
                    </a:cubicBezTo>
                    <a:cubicBezTo>
                      <a:pt x="155711" y="200"/>
                      <a:pt x="155511" y="0"/>
                      <a:pt x="1552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60" name="Google Shape;1960;p56"/>
            <p:cNvSpPr/>
            <p:nvPr/>
          </p:nvSpPr>
          <p:spPr>
            <a:xfrm>
              <a:off x="5250638" y="1371475"/>
              <a:ext cx="3004463" cy="1813113"/>
            </a:xfrm>
            <a:custGeom>
              <a:avLst/>
              <a:gdLst/>
              <a:ahLst/>
              <a:cxnLst/>
              <a:rect l="l" t="t" r="r" b="b"/>
              <a:pathLst>
                <a:path w="155712" h="93968" extrusionOk="0">
                  <a:moveTo>
                    <a:pt x="0" y="0"/>
                  </a:moveTo>
                  <a:lnTo>
                    <a:pt x="0" y="93968"/>
                  </a:lnTo>
                  <a:lnTo>
                    <a:pt x="155711" y="93968"/>
                  </a:lnTo>
                  <a:lnTo>
                    <a:pt x="155711" y="0"/>
                  </a:lnTo>
                  <a:close/>
                </a:path>
              </a:pathLst>
            </a:custGeom>
            <a:solidFill>
              <a:srgbClr val="F1F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61" name="Google Shape;1961;p56"/>
          <p:cNvPicPr preferRelativeResize="0"/>
          <p:nvPr/>
        </p:nvPicPr>
        <p:blipFill>
          <a:blip r:embed="rId4"/>
          <a:srcRect t="5381" b="5381"/>
          <a:stretch/>
        </p:blipFill>
        <p:spPr>
          <a:xfrm>
            <a:off x="271079" y="2241750"/>
            <a:ext cx="3243720" cy="1929738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62" name="Google Shape;1962;p56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2743950" y="990123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3" name="Google Shape;1963;p56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3748479" y="4602814"/>
            <a:ext cx="1175233" cy="763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64" name="Google Shape;1964;p56"/>
          <p:cNvGrpSpPr/>
          <p:nvPr/>
        </p:nvGrpSpPr>
        <p:grpSpPr>
          <a:xfrm>
            <a:off x="-41156" y="3740556"/>
            <a:ext cx="76825" cy="76800"/>
            <a:chOff x="3104875" y="1099400"/>
            <a:chExt cx="76825" cy="76800"/>
          </a:xfrm>
        </p:grpSpPr>
        <p:sp>
          <p:nvSpPr>
            <p:cNvPr id="1965" name="Google Shape;1965;p5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0" name="Google Shape;1970;p56"/>
          <p:cNvGrpSpPr/>
          <p:nvPr/>
        </p:nvGrpSpPr>
        <p:grpSpPr>
          <a:xfrm>
            <a:off x="7822250" y="4793775"/>
            <a:ext cx="76825" cy="76800"/>
            <a:chOff x="3104875" y="1099400"/>
            <a:chExt cx="76825" cy="76800"/>
          </a:xfrm>
        </p:grpSpPr>
        <p:sp>
          <p:nvSpPr>
            <p:cNvPr id="1971" name="Google Shape;1971;p5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515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08</a:t>
            </a:r>
            <a:endParaRPr dirty="0"/>
          </a:p>
        </p:txBody>
      </p:sp>
      <p:pic>
        <p:nvPicPr>
          <p:cNvPr id="1385" name="Google Shape;1385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b="1" dirty="0" err="1"/>
              <a:t>Technical</a:t>
            </a:r>
            <a:r>
              <a:rPr lang="fr-FR" b="1" dirty="0"/>
              <a:t> </a:t>
            </a:r>
            <a:r>
              <a:rPr lang="fr-FR" b="1" dirty="0" err="1"/>
              <a:t>Approach</a:t>
            </a:r>
            <a:endParaRPr lang="fr-FR" b="1" dirty="0"/>
          </a:p>
        </p:txBody>
      </p:sp>
      <p:grpSp>
        <p:nvGrpSpPr>
          <p:cNvPr id="1390" name="Google Shape;1390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784338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53"/>
          <p:cNvSpPr txBox="1">
            <a:spLocks noGrp="1"/>
          </p:cNvSpPr>
          <p:nvPr>
            <p:ph type="title"/>
          </p:nvPr>
        </p:nvSpPr>
        <p:spPr>
          <a:xfrm>
            <a:off x="716550" y="26239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sz="4000" b="1" dirty="0" err="1"/>
              <a:t>Technical</a:t>
            </a:r>
            <a:r>
              <a:rPr lang="fr-FR" sz="4000" b="1" dirty="0"/>
              <a:t> </a:t>
            </a:r>
            <a:r>
              <a:rPr lang="fr-FR" sz="4000" b="1" dirty="0" err="1"/>
              <a:t>Approach</a:t>
            </a:r>
            <a:endParaRPr lang="fr-FR" sz="4000" b="1" dirty="0"/>
          </a:p>
        </p:txBody>
      </p:sp>
      <p:sp>
        <p:nvSpPr>
          <p:cNvPr id="1870" name="Google Shape;1870;p53"/>
          <p:cNvSpPr txBox="1">
            <a:spLocks noGrp="1"/>
          </p:cNvSpPr>
          <p:nvPr>
            <p:ph type="subTitle" idx="1"/>
          </p:nvPr>
        </p:nvSpPr>
        <p:spPr>
          <a:xfrm>
            <a:off x="-139873" y="1026658"/>
            <a:ext cx="9374184" cy="36858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sz="1500" b="1" dirty="0">
                <a:solidFill>
                  <a:srgbClr val="456CA0"/>
                </a:solidFill>
              </a:rPr>
              <a:t>1.  </a:t>
            </a:r>
            <a:r>
              <a:rPr lang="en-US" sz="1500" b="1" dirty="0"/>
              <a:t>Data Collection</a:t>
            </a:r>
            <a:r>
              <a:rPr lang="en-US" sz="1500" dirty="0"/>
              <a:t>:</a:t>
            </a:r>
          </a:p>
          <a:p>
            <a:pPr lvl="1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en-US" sz="1500" dirty="0"/>
              <a:t>Bringing Custom data is recorded using a webcam.</a:t>
            </a:r>
          </a:p>
          <a:p>
            <a:pPr lvl="1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en-US" sz="1500" dirty="0"/>
              <a:t>Classes: 36 alphanumeric classes (A-Z, 0-9), 100 samples per class.</a:t>
            </a:r>
          </a:p>
          <a:p>
            <a:pPr lvl="1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fr-FR" sz="1500" dirty="0">
                <a:solidFill>
                  <a:schemeClr val="accent4">
                    <a:lumMod val="75000"/>
                  </a:schemeClr>
                </a:solidFill>
              </a:rPr>
              <a:t>Script (collect_img.py): </a:t>
            </a:r>
            <a:r>
              <a:rPr lang="en-US" sz="1500" dirty="0"/>
              <a:t>Captures live images from the webcam, organizing them into class-specific folders.</a:t>
            </a:r>
          </a:p>
          <a:p>
            <a:pPr marL="139700" indent="0">
              <a:buNone/>
            </a:pPr>
            <a:r>
              <a:rPr lang="en-US" sz="1500" b="1" dirty="0">
                <a:solidFill>
                  <a:srgbClr val="456CA0"/>
                </a:solidFill>
              </a:rPr>
              <a:t>2. </a:t>
            </a:r>
            <a:r>
              <a:rPr lang="fr-FR" sz="1500" b="1" dirty="0" err="1"/>
              <a:t>Preprocessing</a:t>
            </a:r>
            <a:r>
              <a:rPr lang="fr-FR" sz="1500" dirty="0"/>
              <a:t>:</a:t>
            </a:r>
          </a:p>
          <a:p>
            <a:pPr lvl="1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en-US" sz="1500" dirty="0"/>
              <a:t>Use </a:t>
            </a:r>
            <a:r>
              <a:rPr lang="en-US" sz="1500" dirty="0" err="1"/>
              <a:t>MediaPipe</a:t>
            </a:r>
            <a:r>
              <a:rPr lang="en-US" sz="1500" dirty="0"/>
              <a:t> to detect hand landmarks from collected images</a:t>
            </a:r>
            <a:r>
              <a:rPr lang="en-US" sz="2000" dirty="0"/>
              <a:t>.</a:t>
            </a:r>
          </a:p>
          <a:p>
            <a:pPr lvl="1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fr-FR" sz="1500" dirty="0">
                <a:solidFill>
                  <a:schemeClr val="accent4">
                    <a:lumMod val="75000"/>
                  </a:schemeClr>
                </a:solidFill>
              </a:rPr>
              <a:t>Script (create_dataset.py): </a:t>
            </a:r>
            <a:r>
              <a:rPr lang="en-US" sz="1500" dirty="0"/>
              <a:t>Processes images to extract normalized hand landmarks, saving them in a structured dataset.</a:t>
            </a:r>
          </a:p>
          <a:p>
            <a:pPr marL="139700" indent="0">
              <a:buNone/>
            </a:pPr>
            <a:r>
              <a:rPr lang="en-US" sz="1500" b="1" dirty="0">
                <a:solidFill>
                  <a:srgbClr val="456CA0"/>
                </a:solidFill>
              </a:rPr>
              <a:t>3. </a:t>
            </a:r>
            <a:r>
              <a:rPr lang="fr-FR" sz="1500" b="1" dirty="0"/>
              <a:t>Model Training</a:t>
            </a:r>
            <a:r>
              <a:rPr lang="fr-FR" sz="1500" dirty="0"/>
              <a:t>:</a:t>
            </a:r>
          </a:p>
          <a:p>
            <a:pPr lvl="1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fr-FR" sz="1500" dirty="0">
                <a:solidFill>
                  <a:schemeClr val="accent4">
                    <a:lumMod val="75000"/>
                  </a:schemeClr>
                </a:solidFill>
              </a:rPr>
              <a:t>Script (train_classifier.py):</a:t>
            </a:r>
          </a:p>
          <a:p>
            <a:pPr lvl="2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en-US" sz="1500" dirty="0"/>
              <a:t>Uses a Random Forest Classifier to train on the processed landmark data.</a:t>
            </a:r>
          </a:p>
          <a:p>
            <a:pPr lvl="2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en-US" sz="1500" dirty="0"/>
              <a:t>Splits data into train-test sets (80%-20%) to evaluate model performance.</a:t>
            </a:r>
          </a:p>
          <a:p>
            <a:pPr lvl="1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en-US" sz="1500" dirty="0"/>
              <a:t>Accuracy: Measures the percentage of correctly classified samples.</a:t>
            </a:r>
          </a:p>
        </p:txBody>
      </p:sp>
      <p:grpSp>
        <p:nvGrpSpPr>
          <p:cNvPr id="1871" name="Google Shape;1871;p53"/>
          <p:cNvGrpSpPr/>
          <p:nvPr/>
        </p:nvGrpSpPr>
        <p:grpSpPr>
          <a:xfrm>
            <a:off x="4260497" y="4762204"/>
            <a:ext cx="76825" cy="76800"/>
            <a:chOff x="3104875" y="1099400"/>
            <a:chExt cx="76825" cy="76800"/>
          </a:xfrm>
        </p:grpSpPr>
        <p:sp>
          <p:nvSpPr>
            <p:cNvPr id="1872" name="Google Shape;1872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4" name="Google Shape;1874;p53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875" name="Google Shape;1875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7" name="Google Shape;1877;p53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878" name="Google Shape;1878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80" name="Google Shape;1880;p53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3532389" y="4135262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1" name="Google Shape;1881;p53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-264765" y="4420314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3" name="Google Shape;1883;p53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153454" y="202268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4" name="Google Shape;1884;p53"/>
          <p:cNvPicPr preferRelativeResize="0"/>
          <p:nvPr/>
        </p:nvPicPr>
        <p:blipFill rotWithShape="1">
          <a:blip r:embed="rId6">
            <a:alphaModFix/>
          </a:blip>
          <a:srcRect l="25537" t="7152" r="23467" b="5838"/>
          <a:stretch/>
        </p:blipFill>
        <p:spPr>
          <a:xfrm>
            <a:off x="8258321" y="-370949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148554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53"/>
          <p:cNvSpPr txBox="1">
            <a:spLocks noGrp="1"/>
          </p:cNvSpPr>
          <p:nvPr>
            <p:ph type="title"/>
          </p:nvPr>
        </p:nvSpPr>
        <p:spPr>
          <a:xfrm>
            <a:off x="716550" y="26239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sz="4000" b="1" dirty="0" err="1"/>
              <a:t>Technical</a:t>
            </a:r>
            <a:r>
              <a:rPr lang="fr-FR" sz="4000" b="1" dirty="0"/>
              <a:t> </a:t>
            </a:r>
            <a:r>
              <a:rPr lang="fr-FR" sz="4000" b="1" dirty="0" err="1"/>
              <a:t>Approach</a:t>
            </a:r>
            <a:endParaRPr lang="fr-FR" sz="4000" b="1" dirty="0"/>
          </a:p>
        </p:txBody>
      </p:sp>
      <p:sp>
        <p:nvSpPr>
          <p:cNvPr id="1870" name="Google Shape;1870;p53"/>
          <p:cNvSpPr txBox="1">
            <a:spLocks noGrp="1"/>
          </p:cNvSpPr>
          <p:nvPr>
            <p:ph type="subTitle" idx="1"/>
          </p:nvPr>
        </p:nvSpPr>
        <p:spPr>
          <a:xfrm>
            <a:off x="-139873" y="1026659"/>
            <a:ext cx="9374184" cy="22672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sz="1500" b="1" dirty="0">
                <a:solidFill>
                  <a:srgbClr val="456CA0"/>
                </a:solidFill>
              </a:rPr>
              <a:t>4.  </a:t>
            </a:r>
            <a:r>
              <a:rPr lang="fr-FR" sz="2000" b="1" dirty="0" err="1"/>
              <a:t>Inference</a:t>
            </a:r>
            <a:r>
              <a:rPr lang="fr-FR" sz="2000" dirty="0"/>
              <a:t>:</a:t>
            </a:r>
          </a:p>
          <a:p>
            <a:pPr lvl="1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fr-FR" sz="1500" dirty="0">
                <a:solidFill>
                  <a:schemeClr val="accent4">
                    <a:lumMod val="75000"/>
                  </a:schemeClr>
                </a:solidFill>
              </a:rPr>
              <a:t>Script (inference_classifier.py):</a:t>
            </a:r>
          </a:p>
          <a:p>
            <a:pPr lvl="2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fr-FR" sz="1500" dirty="0"/>
              <a:t>Captures real-time </a:t>
            </a:r>
            <a:r>
              <a:rPr lang="fr-FR" sz="1500" dirty="0" err="1"/>
              <a:t>video</a:t>
            </a:r>
            <a:r>
              <a:rPr lang="fr-FR" sz="1500" dirty="0"/>
              <a:t> input via webcam.</a:t>
            </a:r>
          </a:p>
          <a:p>
            <a:pPr lvl="2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en-US" sz="1500" dirty="0"/>
              <a:t>Uses </a:t>
            </a:r>
            <a:r>
              <a:rPr lang="en-US" sz="1500" dirty="0" err="1"/>
              <a:t>MediaPipe</a:t>
            </a:r>
            <a:r>
              <a:rPr lang="en-US" sz="1500" dirty="0"/>
              <a:t> for hand landmark detection.</a:t>
            </a:r>
          </a:p>
          <a:p>
            <a:pPr lvl="2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en-US" sz="1500" dirty="0"/>
              <a:t>Runs the trained model to predict and display the recognized sign (A-Z, 0-9) in real time.</a:t>
            </a:r>
          </a:p>
          <a:p>
            <a:pPr marL="139700" indent="0">
              <a:buNone/>
            </a:pPr>
            <a:r>
              <a:rPr lang="en-US" sz="1500" b="1" dirty="0">
                <a:solidFill>
                  <a:srgbClr val="456CA0"/>
                </a:solidFill>
              </a:rPr>
              <a:t>5. </a:t>
            </a:r>
            <a:r>
              <a:rPr lang="fr-FR" sz="1500" b="1" dirty="0" err="1"/>
              <a:t>Visualization</a:t>
            </a:r>
            <a:r>
              <a:rPr lang="fr-FR" sz="1500" dirty="0"/>
              <a:t>:</a:t>
            </a:r>
          </a:p>
          <a:p>
            <a:pPr lvl="1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en-US" sz="1500" dirty="0"/>
              <a:t>Real-time overlay of hand landmarks and bounding boxes on the video feed.</a:t>
            </a:r>
          </a:p>
          <a:p>
            <a:pPr lvl="1" algn="l">
              <a:buClr>
                <a:srgbClr val="456CA0"/>
              </a:buClr>
              <a:buFont typeface="Wingdings" panose="05000000000000000000" pitchFamily="2" charset="2"/>
              <a:buChar char="§"/>
            </a:pPr>
            <a:r>
              <a:rPr lang="en-US" sz="1500" dirty="0"/>
              <a:t>Displays the predicted character on-screen for better interpretability.</a:t>
            </a:r>
          </a:p>
        </p:txBody>
      </p:sp>
      <p:grpSp>
        <p:nvGrpSpPr>
          <p:cNvPr id="1871" name="Google Shape;1871;p53"/>
          <p:cNvGrpSpPr/>
          <p:nvPr/>
        </p:nvGrpSpPr>
        <p:grpSpPr>
          <a:xfrm>
            <a:off x="4260497" y="4762204"/>
            <a:ext cx="76825" cy="76800"/>
            <a:chOff x="3104875" y="1099400"/>
            <a:chExt cx="76825" cy="76800"/>
          </a:xfrm>
        </p:grpSpPr>
        <p:sp>
          <p:nvSpPr>
            <p:cNvPr id="1872" name="Google Shape;1872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4" name="Google Shape;1874;p53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875" name="Google Shape;1875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7" name="Google Shape;1877;p53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878" name="Google Shape;1878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80" name="Google Shape;1880;p53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3532389" y="4135262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1" name="Google Shape;1881;p53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-264765" y="4420314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3" name="Google Shape;1883;p53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153454" y="202268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4" name="Google Shape;1884;p53"/>
          <p:cNvPicPr preferRelativeResize="0"/>
          <p:nvPr/>
        </p:nvPicPr>
        <p:blipFill rotWithShape="1">
          <a:blip r:embed="rId6">
            <a:alphaModFix/>
          </a:blip>
          <a:srcRect l="25537" t="7152" r="23467" b="5838"/>
          <a:stretch/>
        </p:blipFill>
        <p:spPr>
          <a:xfrm>
            <a:off x="8258321" y="-370949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870856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515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09</a:t>
            </a:r>
            <a:endParaRPr dirty="0"/>
          </a:p>
        </p:txBody>
      </p:sp>
      <p:pic>
        <p:nvPicPr>
          <p:cNvPr id="1385" name="Google Shape;1385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b="1" dirty="0" err="1"/>
              <a:t>Demo</a:t>
            </a:r>
            <a:r>
              <a:rPr lang="fr-FR" b="1" dirty="0"/>
              <a:t> Version</a:t>
            </a:r>
          </a:p>
        </p:txBody>
      </p:sp>
      <p:grpSp>
        <p:nvGrpSpPr>
          <p:cNvPr id="1390" name="Google Shape;1390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216150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4" name="Google Shape;1404;p41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5" name="Google Shape;1405;p41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6" name="Google Shape;1406;p4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7" name="Google Shape;1407;p4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8" name="Google Shape;1408;p41"/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409" name="Google Shape;1409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1" name="Google Shape;1411;p41"/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412" name="Google Shape;1412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" name="Google Shape;1414;p41"/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415" name="Google Shape;1415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7" name="Google Shape;1417;p41"/>
          <p:cNvSpPr txBox="1">
            <a:spLocks noGrp="1"/>
          </p:cNvSpPr>
          <p:nvPr>
            <p:ph type="title"/>
          </p:nvPr>
        </p:nvSpPr>
        <p:spPr>
          <a:xfrm>
            <a:off x="471525" y="1307100"/>
            <a:ext cx="820095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0" dirty="0"/>
              <a:t>LIVE </a:t>
            </a:r>
            <a:r>
              <a:rPr lang="fr-FR" sz="8000" dirty="0" err="1">
                <a:latin typeface="Montserrat"/>
                <a:ea typeface="Montserrat"/>
                <a:cs typeface="Montserrat"/>
                <a:sym typeface="Montserrat"/>
              </a:rPr>
              <a:t>Demonstration</a:t>
            </a:r>
            <a:endParaRPr lang="fr-FR" sz="8000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515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09</a:t>
            </a:r>
            <a:endParaRPr dirty="0"/>
          </a:p>
        </p:txBody>
      </p:sp>
      <p:pic>
        <p:nvPicPr>
          <p:cNvPr id="1385" name="Google Shape;1385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b="1" dirty="0"/>
              <a:t>Conclusion</a:t>
            </a:r>
          </a:p>
        </p:txBody>
      </p:sp>
      <p:grpSp>
        <p:nvGrpSpPr>
          <p:cNvPr id="1390" name="Google Shape;1390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742062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9" name="Google Shape;1889;p54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3189503">
            <a:off x="3643311" y="1021650"/>
            <a:ext cx="1857375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0" name="Google Shape;1890;p54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-211410" y="2546337"/>
            <a:ext cx="1175233" cy="763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91" name="Google Shape;1891;p54"/>
          <p:cNvGrpSpPr/>
          <p:nvPr/>
        </p:nvGrpSpPr>
        <p:grpSpPr>
          <a:xfrm>
            <a:off x="372438" y="1666875"/>
            <a:ext cx="3800100" cy="2456400"/>
            <a:chOff x="1054175" y="1473875"/>
            <a:chExt cx="3800100" cy="2456400"/>
          </a:xfrm>
        </p:grpSpPr>
        <p:sp>
          <p:nvSpPr>
            <p:cNvPr id="1892" name="Google Shape;1892;p54"/>
            <p:cNvSpPr/>
            <p:nvPr/>
          </p:nvSpPr>
          <p:spPr>
            <a:xfrm>
              <a:off x="1155875" y="1473875"/>
              <a:ext cx="3596700" cy="2235900"/>
            </a:xfrm>
            <a:prstGeom prst="round2SameRect">
              <a:avLst>
                <a:gd name="adj1" fmla="val 13298"/>
                <a:gd name="adj2" fmla="val 0"/>
              </a:avLst>
            </a:prstGeom>
            <a:solidFill>
              <a:srgbClr val="002E8A">
                <a:alpha val="3300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4"/>
            <p:cNvSpPr/>
            <p:nvPr/>
          </p:nvSpPr>
          <p:spPr>
            <a:xfrm>
              <a:off x="1054175" y="3709775"/>
              <a:ext cx="3800100" cy="220500"/>
            </a:xfrm>
            <a:prstGeom prst="roundRect">
              <a:avLst>
                <a:gd name="adj" fmla="val 16667"/>
              </a:avLst>
            </a:prstGeom>
            <a:solidFill>
              <a:srgbClr val="002E8A">
                <a:alpha val="3300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4"/>
            <p:cNvSpPr/>
            <p:nvPr/>
          </p:nvSpPr>
          <p:spPr>
            <a:xfrm>
              <a:off x="2718575" y="3709775"/>
              <a:ext cx="471300" cy="76800"/>
            </a:xfrm>
            <a:prstGeom prst="roundRect">
              <a:avLst>
                <a:gd name="adj" fmla="val 16667"/>
              </a:avLst>
            </a:prstGeom>
            <a:solidFill>
              <a:srgbClr val="002E8A">
                <a:alpha val="3300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4"/>
            <p:cNvSpPr/>
            <p:nvPr/>
          </p:nvSpPr>
          <p:spPr>
            <a:xfrm>
              <a:off x="2888975" y="1552825"/>
              <a:ext cx="130500" cy="130500"/>
            </a:xfrm>
            <a:prstGeom prst="ellipse">
              <a:avLst/>
            </a:prstGeom>
            <a:solidFill>
              <a:srgbClr val="002E8A">
                <a:alpha val="3300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6" name="Google Shape;1896;p54"/>
          <p:cNvSpPr txBox="1">
            <a:spLocks noGrp="1"/>
          </p:cNvSpPr>
          <p:nvPr>
            <p:ph type="title"/>
          </p:nvPr>
        </p:nvSpPr>
        <p:spPr>
          <a:xfrm>
            <a:off x="-3600" y="286124"/>
            <a:ext cx="6520034" cy="7322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fr-FR" b="1" dirty="0"/>
              <a:t>Conclusion</a:t>
            </a:r>
          </a:p>
        </p:txBody>
      </p:sp>
      <p:sp>
        <p:nvSpPr>
          <p:cNvPr id="1897" name="Google Shape;1897;p54"/>
          <p:cNvSpPr txBox="1">
            <a:spLocks noGrp="1"/>
          </p:cNvSpPr>
          <p:nvPr>
            <p:ph type="subTitle" idx="1"/>
          </p:nvPr>
        </p:nvSpPr>
        <p:spPr>
          <a:xfrm>
            <a:off x="3974895" y="1659648"/>
            <a:ext cx="4858228" cy="28469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800" b="1" dirty="0"/>
              <a:t>Summary</a:t>
            </a:r>
            <a:r>
              <a:rPr lang="en-US" sz="1800" dirty="0"/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Multimodal AI combines different types of data to create smarter and more capable systems.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Sign Language Recognition is a great example of how this technology can make a meaningful impact on accessibility.</a:t>
            </a:r>
          </a:p>
        </p:txBody>
      </p:sp>
      <p:grpSp>
        <p:nvGrpSpPr>
          <p:cNvPr id="1898" name="Google Shape;1898;p54"/>
          <p:cNvGrpSpPr/>
          <p:nvPr/>
        </p:nvGrpSpPr>
        <p:grpSpPr>
          <a:xfrm>
            <a:off x="1279630" y="4485800"/>
            <a:ext cx="76825" cy="76800"/>
            <a:chOff x="3104875" y="1099400"/>
            <a:chExt cx="76825" cy="76800"/>
          </a:xfrm>
        </p:grpSpPr>
        <p:sp>
          <p:nvSpPr>
            <p:cNvPr id="1899" name="Google Shape;1899;p5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1" name="Google Shape;1901;p54"/>
          <p:cNvGrpSpPr/>
          <p:nvPr/>
        </p:nvGrpSpPr>
        <p:grpSpPr>
          <a:xfrm>
            <a:off x="5217975" y="1028400"/>
            <a:ext cx="76825" cy="76800"/>
            <a:chOff x="3104875" y="1099400"/>
            <a:chExt cx="76825" cy="76800"/>
          </a:xfrm>
        </p:grpSpPr>
        <p:sp>
          <p:nvSpPr>
            <p:cNvPr id="1902" name="Google Shape;1902;p5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4" name="Google Shape;1904;p54"/>
          <p:cNvGrpSpPr/>
          <p:nvPr/>
        </p:nvGrpSpPr>
        <p:grpSpPr>
          <a:xfrm>
            <a:off x="8058650" y="4046475"/>
            <a:ext cx="76825" cy="76800"/>
            <a:chOff x="3104875" y="1099400"/>
            <a:chExt cx="76825" cy="76800"/>
          </a:xfrm>
        </p:grpSpPr>
        <p:sp>
          <p:nvSpPr>
            <p:cNvPr id="1905" name="Google Shape;1905;p5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07" name="Google Shape;1907;p54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-8866461">
            <a:off x="6764937" y="37899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8" name="Google Shape;1908;p54"/>
          <p:cNvPicPr preferRelativeResize="0"/>
          <p:nvPr/>
        </p:nvPicPr>
        <p:blipFill>
          <a:blip r:embed="rId6"/>
          <a:srcRect l="2746" r="2746"/>
          <a:stretch/>
        </p:blipFill>
        <p:spPr>
          <a:xfrm>
            <a:off x="650688" y="1963149"/>
            <a:ext cx="3243600" cy="1929600"/>
          </a:xfrm>
          <a:prstGeom prst="round2SameRect">
            <a:avLst>
              <a:gd name="adj1" fmla="val 9764"/>
              <a:gd name="adj2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09" name="Google Shape;1909;p54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-8788535">
            <a:off x="3786331" y="3738437"/>
            <a:ext cx="917219" cy="8666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4" name="Google Shape;1404;p41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5" name="Google Shape;1405;p41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6" name="Google Shape;1406;p4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7" name="Google Shape;1407;p4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8" name="Google Shape;1408;p41"/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409" name="Google Shape;1409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1" name="Google Shape;1411;p41"/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412" name="Google Shape;1412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" name="Google Shape;1414;p41"/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415" name="Google Shape;1415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7" name="Google Shape;1417;p41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sz="8000" dirty="0"/>
              <a:t>Questions</a:t>
            </a:r>
            <a:br>
              <a:rPr lang="fr-FR" sz="8000" dirty="0"/>
            </a:br>
            <a:r>
              <a:rPr lang="fr-FR" sz="2000" dirty="0">
                <a:latin typeface="Montserrat"/>
                <a:ea typeface="Montserrat"/>
                <a:cs typeface="Montserrat"/>
                <a:sym typeface="Montserrat"/>
              </a:rPr>
              <a:t>&amp;</a:t>
            </a:r>
            <a:br>
              <a:rPr lang="fr-FR" sz="8000" dirty="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-FR" sz="8000" dirty="0">
                <a:latin typeface="Montserrat"/>
                <a:ea typeface="Montserrat"/>
                <a:cs typeface="Montserrat"/>
                <a:sym typeface="Montserrat"/>
              </a:rPr>
              <a:t>Discussion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8" name="Google Shape;2278;p63"/>
          <p:cNvSpPr txBox="1">
            <a:spLocks noGrp="1"/>
          </p:cNvSpPr>
          <p:nvPr>
            <p:ph type="title"/>
          </p:nvPr>
        </p:nvSpPr>
        <p:spPr>
          <a:xfrm>
            <a:off x="2280593" y="1255301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2279" name="Google Shape;2279;p63"/>
          <p:cNvSpPr txBox="1">
            <a:spLocks noGrp="1"/>
          </p:cNvSpPr>
          <p:nvPr>
            <p:ph type="subTitle" idx="1"/>
          </p:nvPr>
        </p:nvSpPr>
        <p:spPr>
          <a:xfrm>
            <a:off x="2280593" y="234012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2"/>
                </a:solidFill>
              </a:rPr>
              <a:t>DO YOU HAVE ANY QUESTIONS?</a:t>
            </a:r>
            <a:endParaRPr b="1" dirty="0">
              <a:solidFill>
                <a:schemeClr val="dk2"/>
              </a:solidFill>
            </a:endParaRPr>
          </a:p>
        </p:txBody>
      </p:sp>
      <p:pic>
        <p:nvPicPr>
          <p:cNvPr id="2294" name="Google Shape;2294;p63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5" name="Google Shape;2295;p63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1099310" y="5512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6" name="Google Shape;2296;p63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7" name="Google Shape;2297;p63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8" name="Google Shape;2298;p63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99" name="Google Shape;2299;p63"/>
          <p:cNvGrpSpPr/>
          <p:nvPr/>
        </p:nvGrpSpPr>
        <p:grpSpPr>
          <a:xfrm>
            <a:off x="6891975" y="620800"/>
            <a:ext cx="76825" cy="76800"/>
            <a:chOff x="3104875" y="1099400"/>
            <a:chExt cx="76825" cy="76800"/>
          </a:xfrm>
        </p:grpSpPr>
        <p:sp>
          <p:nvSpPr>
            <p:cNvPr id="2300" name="Google Shape;2300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2" name="Google Shape;2302;p63"/>
          <p:cNvGrpSpPr/>
          <p:nvPr/>
        </p:nvGrpSpPr>
        <p:grpSpPr>
          <a:xfrm rot="1891135">
            <a:off x="1399937" y="4106218"/>
            <a:ext cx="76828" cy="76803"/>
            <a:chOff x="3104875" y="1099400"/>
            <a:chExt cx="76825" cy="76800"/>
          </a:xfrm>
        </p:grpSpPr>
        <p:sp>
          <p:nvSpPr>
            <p:cNvPr id="2303" name="Google Shape;2303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5" name="Google Shape;2305;p63"/>
          <p:cNvGrpSpPr/>
          <p:nvPr/>
        </p:nvGrpSpPr>
        <p:grpSpPr>
          <a:xfrm>
            <a:off x="2141475" y="1931863"/>
            <a:ext cx="76825" cy="76800"/>
            <a:chOff x="3104875" y="1099400"/>
            <a:chExt cx="76825" cy="76800"/>
          </a:xfrm>
        </p:grpSpPr>
        <p:sp>
          <p:nvSpPr>
            <p:cNvPr id="2306" name="Google Shape;2306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81BCA134-87E2-0ACC-5CAD-CD633F35881B}"/>
              </a:ext>
            </a:extLst>
          </p:cNvPr>
          <p:cNvSpPr/>
          <p:nvPr/>
        </p:nvSpPr>
        <p:spPr>
          <a:xfrm>
            <a:off x="1981200" y="3502951"/>
            <a:ext cx="5194299" cy="9218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275" name="Google Shape;1275;p37"/>
          <p:cNvSpPr txBox="1">
            <a:spLocks noGrp="1"/>
          </p:cNvSpPr>
          <p:nvPr>
            <p:ph type="title" idx="2"/>
          </p:nvPr>
        </p:nvSpPr>
        <p:spPr>
          <a:xfrm>
            <a:off x="890575" y="116760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76" name="Google Shape;1276;p37"/>
          <p:cNvSpPr txBox="1">
            <a:spLocks noGrp="1"/>
          </p:cNvSpPr>
          <p:nvPr>
            <p:ph type="subTitle" idx="3"/>
          </p:nvPr>
        </p:nvSpPr>
        <p:spPr>
          <a:xfrm>
            <a:off x="1708460" y="1241893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b="1" dirty="0" err="1"/>
              <a:t>What</a:t>
            </a:r>
            <a:r>
              <a:rPr lang="fr-FR" b="1" dirty="0"/>
              <a:t> </a:t>
            </a:r>
            <a:r>
              <a:rPr lang="fr-FR" b="1" dirty="0" err="1"/>
              <a:t>is</a:t>
            </a:r>
            <a:r>
              <a:rPr lang="fr-FR" b="1" dirty="0"/>
              <a:t> Multimodal AI?</a:t>
            </a:r>
          </a:p>
        </p:txBody>
      </p:sp>
      <p:sp>
        <p:nvSpPr>
          <p:cNvPr id="1278" name="Google Shape;1278;p37"/>
          <p:cNvSpPr txBox="1">
            <a:spLocks noGrp="1"/>
          </p:cNvSpPr>
          <p:nvPr>
            <p:ph type="title" idx="5"/>
          </p:nvPr>
        </p:nvSpPr>
        <p:spPr>
          <a:xfrm>
            <a:off x="890575" y="180068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79" name="Google Shape;1279;p37"/>
          <p:cNvSpPr txBox="1">
            <a:spLocks noGrp="1"/>
          </p:cNvSpPr>
          <p:nvPr>
            <p:ph type="subTitle" idx="6"/>
          </p:nvPr>
        </p:nvSpPr>
        <p:spPr>
          <a:xfrm>
            <a:off x="1708460" y="180068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b="1" dirty="0" err="1"/>
              <a:t>Why</a:t>
            </a:r>
            <a:r>
              <a:rPr lang="fr-FR" b="1" dirty="0"/>
              <a:t> Multimodal AI?</a:t>
            </a:r>
          </a:p>
        </p:txBody>
      </p:sp>
      <p:sp>
        <p:nvSpPr>
          <p:cNvPr id="1281" name="Google Shape;1281;p37"/>
          <p:cNvSpPr txBox="1">
            <a:spLocks noGrp="1"/>
          </p:cNvSpPr>
          <p:nvPr>
            <p:ph type="title" idx="8"/>
          </p:nvPr>
        </p:nvSpPr>
        <p:spPr>
          <a:xfrm>
            <a:off x="890575" y="243377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82" name="Google Shape;1282;p37"/>
          <p:cNvSpPr txBox="1">
            <a:spLocks noGrp="1"/>
          </p:cNvSpPr>
          <p:nvPr>
            <p:ph type="subTitle" idx="9"/>
          </p:nvPr>
        </p:nvSpPr>
        <p:spPr>
          <a:xfrm>
            <a:off x="1708460" y="2433770"/>
            <a:ext cx="5403848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/>
              <a:t>Key Components of Multimodal AI</a:t>
            </a:r>
          </a:p>
        </p:txBody>
      </p:sp>
      <p:sp>
        <p:nvSpPr>
          <p:cNvPr id="1284" name="Google Shape;1284;p37"/>
          <p:cNvSpPr txBox="1">
            <a:spLocks noGrp="1"/>
          </p:cNvSpPr>
          <p:nvPr>
            <p:ph type="title" idx="14"/>
          </p:nvPr>
        </p:nvSpPr>
        <p:spPr>
          <a:xfrm>
            <a:off x="890575" y="306685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85" name="Google Shape;1285;p37"/>
          <p:cNvSpPr txBox="1">
            <a:spLocks noGrp="1"/>
          </p:cNvSpPr>
          <p:nvPr>
            <p:ph type="subTitle" idx="15"/>
          </p:nvPr>
        </p:nvSpPr>
        <p:spPr>
          <a:xfrm>
            <a:off x="1708460" y="3084770"/>
            <a:ext cx="5337111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b="1" dirty="0"/>
              <a:t>Applications of Multimodal AI</a:t>
            </a:r>
          </a:p>
        </p:txBody>
      </p:sp>
      <p:sp>
        <p:nvSpPr>
          <p:cNvPr id="1287" name="Google Shape;1287;p37"/>
          <p:cNvSpPr txBox="1">
            <a:spLocks noGrp="1"/>
          </p:cNvSpPr>
          <p:nvPr>
            <p:ph type="title" idx="17"/>
          </p:nvPr>
        </p:nvSpPr>
        <p:spPr>
          <a:xfrm>
            <a:off x="890575" y="369994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1288" name="Google Shape;1288;p37"/>
          <p:cNvSpPr txBox="1">
            <a:spLocks noGrp="1"/>
          </p:cNvSpPr>
          <p:nvPr>
            <p:ph type="subTitle" idx="18"/>
          </p:nvPr>
        </p:nvSpPr>
        <p:spPr>
          <a:xfrm>
            <a:off x="1708460" y="3683665"/>
            <a:ext cx="7189356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b="1" dirty="0"/>
              <a:t>Challenges in Multimodal AI</a:t>
            </a:r>
          </a:p>
        </p:txBody>
      </p:sp>
      <p:grpSp>
        <p:nvGrpSpPr>
          <p:cNvPr id="1289" name="Google Shape;1289;p37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290" name="Google Shape;1290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" name="Google Shape;1292;p37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293" name="Google Shape;1293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5" name="Google Shape;1295;p3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275" name="Google Shape;1275;p37"/>
          <p:cNvSpPr txBox="1">
            <a:spLocks noGrp="1"/>
          </p:cNvSpPr>
          <p:nvPr>
            <p:ph type="title" idx="2"/>
          </p:nvPr>
        </p:nvSpPr>
        <p:spPr>
          <a:xfrm>
            <a:off x="1052191" y="2029262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sp>
        <p:nvSpPr>
          <p:cNvPr id="1276" name="Google Shape;1276;p37"/>
          <p:cNvSpPr txBox="1">
            <a:spLocks noGrp="1"/>
          </p:cNvSpPr>
          <p:nvPr>
            <p:ph type="subTitle" idx="3"/>
          </p:nvPr>
        </p:nvSpPr>
        <p:spPr>
          <a:xfrm>
            <a:off x="1870076" y="2022743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b="1" dirty="0"/>
              <a:t>Project </a:t>
            </a:r>
            <a:r>
              <a:rPr lang="fr-FR" b="1" dirty="0" err="1"/>
              <a:t>Overview</a:t>
            </a:r>
            <a:endParaRPr lang="fr-FR" b="1" dirty="0"/>
          </a:p>
        </p:txBody>
      </p:sp>
      <p:sp>
        <p:nvSpPr>
          <p:cNvPr id="1278" name="Google Shape;1278;p37"/>
          <p:cNvSpPr txBox="1">
            <a:spLocks noGrp="1"/>
          </p:cNvSpPr>
          <p:nvPr>
            <p:ph type="title" idx="5"/>
          </p:nvPr>
        </p:nvSpPr>
        <p:spPr>
          <a:xfrm>
            <a:off x="1052191" y="2662347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08</a:t>
            </a:r>
            <a:endParaRPr dirty="0"/>
          </a:p>
        </p:txBody>
      </p:sp>
      <p:sp>
        <p:nvSpPr>
          <p:cNvPr id="1279" name="Google Shape;1279;p37"/>
          <p:cNvSpPr txBox="1">
            <a:spLocks noGrp="1"/>
          </p:cNvSpPr>
          <p:nvPr>
            <p:ph type="subTitle" idx="6"/>
          </p:nvPr>
        </p:nvSpPr>
        <p:spPr>
          <a:xfrm>
            <a:off x="1870076" y="2662347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b="1" dirty="0" err="1"/>
              <a:t>Technical</a:t>
            </a:r>
            <a:r>
              <a:rPr lang="fr-FR" b="1" dirty="0"/>
              <a:t> </a:t>
            </a:r>
            <a:r>
              <a:rPr lang="fr-FR" b="1" dirty="0" err="1"/>
              <a:t>Approach</a:t>
            </a:r>
            <a:endParaRPr lang="fr-FR" b="1" dirty="0"/>
          </a:p>
        </p:txBody>
      </p:sp>
      <p:sp>
        <p:nvSpPr>
          <p:cNvPr id="1281" name="Google Shape;1281;p37"/>
          <p:cNvSpPr txBox="1">
            <a:spLocks noGrp="1"/>
          </p:cNvSpPr>
          <p:nvPr>
            <p:ph type="title" idx="8"/>
          </p:nvPr>
        </p:nvSpPr>
        <p:spPr>
          <a:xfrm>
            <a:off x="1052191" y="3295432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09</a:t>
            </a:r>
            <a:endParaRPr dirty="0"/>
          </a:p>
        </p:txBody>
      </p:sp>
      <p:sp>
        <p:nvSpPr>
          <p:cNvPr id="1282" name="Google Shape;1282;p37"/>
          <p:cNvSpPr txBox="1">
            <a:spLocks noGrp="1"/>
          </p:cNvSpPr>
          <p:nvPr>
            <p:ph type="subTitle" idx="9"/>
          </p:nvPr>
        </p:nvSpPr>
        <p:spPr>
          <a:xfrm>
            <a:off x="1870076" y="3295432"/>
            <a:ext cx="5403848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b="1" dirty="0" err="1"/>
              <a:t>Demo</a:t>
            </a:r>
            <a:endParaRPr lang="fr-FR" b="1" dirty="0"/>
          </a:p>
        </p:txBody>
      </p:sp>
      <p:sp>
        <p:nvSpPr>
          <p:cNvPr id="1284" name="Google Shape;1284;p37"/>
          <p:cNvSpPr txBox="1">
            <a:spLocks noGrp="1"/>
          </p:cNvSpPr>
          <p:nvPr>
            <p:ph type="title" idx="14"/>
          </p:nvPr>
        </p:nvSpPr>
        <p:spPr>
          <a:xfrm>
            <a:off x="1052191" y="392887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</a:t>
            </a:r>
            <a:endParaRPr dirty="0"/>
          </a:p>
        </p:txBody>
      </p:sp>
      <p:sp>
        <p:nvSpPr>
          <p:cNvPr id="1285" name="Google Shape;1285;p37"/>
          <p:cNvSpPr txBox="1">
            <a:spLocks noGrp="1"/>
          </p:cNvSpPr>
          <p:nvPr>
            <p:ph type="subTitle" idx="15"/>
          </p:nvPr>
        </p:nvSpPr>
        <p:spPr>
          <a:xfrm>
            <a:off x="1870076" y="3946432"/>
            <a:ext cx="5337111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b="1" dirty="0"/>
              <a:t>Conclusion</a:t>
            </a:r>
          </a:p>
        </p:txBody>
      </p:sp>
      <p:grpSp>
        <p:nvGrpSpPr>
          <p:cNvPr id="1289" name="Google Shape;1289;p37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290" name="Google Shape;1290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" name="Google Shape;1292;p37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293" name="Google Shape;1293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5" name="Google Shape;1295;p3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287;p37">
            <a:extLst>
              <a:ext uri="{FF2B5EF4-FFF2-40B4-BE49-F238E27FC236}">
                <a16:creationId xmlns:a16="http://schemas.microsoft.com/office/drawing/2014/main" id="{BF90A303-E748-70C4-F825-2305C7658AB1}"/>
              </a:ext>
            </a:extLst>
          </p:cNvPr>
          <p:cNvSpPr txBox="1">
            <a:spLocks/>
          </p:cNvSpPr>
          <p:nvPr/>
        </p:nvSpPr>
        <p:spPr>
          <a:xfrm>
            <a:off x="1052191" y="1393300"/>
            <a:ext cx="916192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7" name="Google Shape;1288;p37">
            <a:extLst>
              <a:ext uri="{FF2B5EF4-FFF2-40B4-BE49-F238E27FC236}">
                <a16:creationId xmlns:a16="http://schemas.microsoft.com/office/drawing/2014/main" id="{5CC44382-18A8-03FE-50C5-66A90F5D0E8A}"/>
              </a:ext>
            </a:extLst>
          </p:cNvPr>
          <p:cNvSpPr txBox="1">
            <a:spLocks/>
          </p:cNvSpPr>
          <p:nvPr/>
        </p:nvSpPr>
        <p:spPr>
          <a:xfrm>
            <a:off x="1896631" y="1419783"/>
            <a:ext cx="6743277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ebas Neue"/>
              <a:buNone/>
              <a:defRPr sz="21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it-IT" sz="1600" b="1" dirty="0"/>
              <a:t>Sign Language Recognition: A Multimodal AI Application</a:t>
            </a:r>
          </a:p>
        </p:txBody>
      </p:sp>
    </p:spTree>
    <p:extLst>
      <p:ext uri="{BB962C8B-B14F-4D97-AF65-F5344CB8AC3E}">
        <p14:creationId xmlns:p14="http://schemas.microsoft.com/office/powerpoint/2010/main" val="730342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1385" name="Google Shape;1385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b="1" dirty="0" err="1"/>
              <a:t>What</a:t>
            </a:r>
            <a:r>
              <a:rPr lang="fr-FR" b="1" dirty="0"/>
              <a:t> </a:t>
            </a:r>
            <a:r>
              <a:rPr lang="fr-FR" b="1" dirty="0" err="1"/>
              <a:t>is</a:t>
            </a:r>
            <a:r>
              <a:rPr lang="fr-FR" b="1" dirty="0"/>
              <a:t> Multimodal AI?</a:t>
            </a:r>
          </a:p>
        </p:txBody>
      </p:sp>
      <p:grpSp>
        <p:nvGrpSpPr>
          <p:cNvPr id="1390" name="Google Shape;1390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5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b="1" dirty="0" err="1"/>
              <a:t>What</a:t>
            </a:r>
            <a:r>
              <a:rPr lang="fr-FR" b="1" dirty="0"/>
              <a:t> </a:t>
            </a:r>
            <a:r>
              <a:rPr lang="fr-FR" b="1" dirty="0" err="1"/>
              <a:t>is</a:t>
            </a:r>
            <a:r>
              <a:rPr lang="fr-FR" b="1" dirty="0"/>
              <a:t> Multimodal AI?</a:t>
            </a:r>
          </a:p>
        </p:txBody>
      </p:sp>
      <p:sp>
        <p:nvSpPr>
          <p:cNvPr id="1870" name="Google Shape;1870;p53"/>
          <p:cNvSpPr txBox="1">
            <a:spLocks noGrp="1"/>
          </p:cNvSpPr>
          <p:nvPr>
            <p:ph type="subTitle" idx="1"/>
          </p:nvPr>
        </p:nvSpPr>
        <p:spPr>
          <a:xfrm>
            <a:off x="166569" y="1303797"/>
            <a:ext cx="6527278" cy="36858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b="1" i="1" dirty="0"/>
              <a:t>Definition</a:t>
            </a:r>
            <a:r>
              <a:rPr lang="en-US" i="1" dirty="0"/>
              <a:t>: </a:t>
            </a:r>
            <a:r>
              <a:rPr lang="en-US" dirty="0"/>
              <a:t>Multimodal AI integrates data from multiple modalities (e.g., text, images, audio, video) to achieve a task.</a:t>
            </a:r>
          </a:p>
          <a:p>
            <a:pPr marL="139700" indent="0">
              <a:buNone/>
            </a:pPr>
            <a:r>
              <a:rPr lang="en-US" b="1" i="1" dirty="0"/>
              <a:t>Key Idea</a:t>
            </a:r>
            <a:r>
              <a:rPr lang="en-US" i="1" dirty="0"/>
              <a:t>: </a:t>
            </a:r>
            <a:r>
              <a:rPr lang="en-US" dirty="0"/>
              <a:t>It combines the strengths of different types of data to create smarter, more capable systems.</a:t>
            </a:r>
          </a:p>
          <a:p>
            <a:pPr marL="139700" indent="0">
              <a:buNone/>
            </a:pPr>
            <a:r>
              <a:rPr lang="en-US" b="1" i="1" dirty="0"/>
              <a:t>Why It Matters</a:t>
            </a:r>
            <a:r>
              <a:rPr lang="en-US" i="1" dirty="0"/>
              <a:t>:</a:t>
            </a:r>
          </a:p>
          <a:p>
            <a:r>
              <a:rPr lang="en-US" dirty="0"/>
              <a:t>Single sources of data can be limited or incomplete. Multimodal AI fills in the gaps.</a:t>
            </a:r>
          </a:p>
          <a:p>
            <a:r>
              <a:rPr lang="en-US" dirty="0"/>
              <a:t>It provides richer insights by understanding how different data types relate to each other.</a:t>
            </a:r>
          </a:p>
          <a:p>
            <a:pPr marL="139700" indent="0">
              <a:buNone/>
            </a:pPr>
            <a:r>
              <a:rPr lang="en-US" b="1" i="1" dirty="0"/>
              <a:t>Examples</a:t>
            </a:r>
            <a:r>
              <a:rPr lang="en-US" i="1" dirty="0"/>
              <a:t>:</a:t>
            </a:r>
          </a:p>
          <a:p>
            <a:r>
              <a:rPr lang="en-US" b="1" dirty="0"/>
              <a:t>Text + Images: </a:t>
            </a:r>
            <a:r>
              <a:rPr lang="en-US" dirty="0"/>
              <a:t>Generating captions for pictures.</a:t>
            </a:r>
          </a:p>
          <a:p>
            <a:r>
              <a:rPr lang="en-US" b="1" dirty="0"/>
              <a:t>Audio + Video: </a:t>
            </a:r>
            <a:r>
              <a:rPr lang="en-US" dirty="0"/>
              <a:t>Recognizing speech with lip-reading support.</a:t>
            </a:r>
          </a:p>
          <a:p>
            <a:r>
              <a:rPr lang="en-US" b="1" dirty="0"/>
              <a:t>Sensors + Visuals: </a:t>
            </a:r>
            <a:r>
              <a:rPr lang="en-US" dirty="0"/>
              <a:t>Combining LIDAR and camera feeds for autonomous cars.</a:t>
            </a:r>
          </a:p>
          <a:p>
            <a:pPr marL="139700" indent="0">
              <a:buNone/>
            </a:pPr>
            <a:endParaRPr lang="en-US" dirty="0"/>
          </a:p>
        </p:txBody>
      </p:sp>
      <p:grpSp>
        <p:nvGrpSpPr>
          <p:cNvPr id="1871" name="Google Shape;1871;p53"/>
          <p:cNvGrpSpPr/>
          <p:nvPr/>
        </p:nvGrpSpPr>
        <p:grpSpPr>
          <a:xfrm>
            <a:off x="4260497" y="4762204"/>
            <a:ext cx="76825" cy="76800"/>
            <a:chOff x="3104875" y="1099400"/>
            <a:chExt cx="76825" cy="76800"/>
          </a:xfrm>
        </p:grpSpPr>
        <p:sp>
          <p:nvSpPr>
            <p:cNvPr id="1872" name="Google Shape;1872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4" name="Google Shape;1874;p53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875" name="Google Shape;1875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7" name="Google Shape;1877;p53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878" name="Google Shape;1878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80" name="Google Shape;1880;p53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6329678" y="2793215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1" name="Google Shape;1881;p53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-428183" y="4437915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2" name="Google Shape;1882;p53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6480807" y="1124745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3" name="Google Shape;1883;p53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153454" y="202268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4" name="Google Shape;1884;p53"/>
          <p:cNvPicPr preferRelativeResize="0"/>
          <p:nvPr/>
        </p:nvPicPr>
        <p:blipFill rotWithShape="1">
          <a:blip r:embed="rId7">
            <a:alphaModFix/>
          </a:blip>
          <a:srcRect l="25537" t="7152" r="23467" b="5838"/>
          <a:stretch/>
        </p:blipFill>
        <p:spPr>
          <a:xfrm>
            <a:off x="7743128" y="0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54392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1385" name="Google Shape;1385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b="1" dirty="0" err="1"/>
              <a:t>Why</a:t>
            </a:r>
            <a:r>
              <a:rPr lang="fr-FR" b="1" dirty="0"/>
              <a:t> Multimodal AI?</a:t>
            </a:r>
          </a:p>
        </p:txBody>
      </p:sp>
      <p:grpSp>
        <p:nvGrpSpPr>
          <p:cNvPr id="1390" name="Google Shape;1390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6108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5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b="1" dirty="0" err="1"/>
              <a:t>Why</a:t>
            </a:r>
            <a:r>
              <a:rPr lang="fr-FR" b="1" dirty="0"/>
              <a:t> Multimodal AI?</a:t>
            </a:r>
          </a:p>
        </p:txBody>
      </p:sp>
      <p:sp>
        <p:nvSpPr>
          <p:cNvPr id="1870" name="Google Shape;1870;p53"/>
          <p:cNvSpPr txBox="1">
            <a:spLocks noGrp="1"/>
          </p:cNvSpPr>
          <p:nvPr>
            <p:ph type="subTitle" idx="1"/>
          </p:nvPr>
        </p:nvSpPr>
        <p:spPr>
          <a:xfrm>
            <a:off x="166569" y="1303797"/>
            <a:ext cx="6527278" cy="36858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b="1" dirty="0"/>
              <a:t>Enhanced Understanding</a:t>
            </a:r>
            <a:r>
              <a:rPr lang="en-US" dirty="0"/>
              <a:t>: By using different data types together, it captures more complete information about the world.</a:t>
            </a:r>
          </a:p>
          <a:p>
            <a:pPr marL="139700" indent="0">
              <a:buNone/>
            </a:pPr>
            <a:r>
              <a:rPr lang="en-US" b="1" dirty="0"/>
              <a:t>Improved Reliability</a:t>
            </a:r>
            <a:r>
              <a:rPr lang="en-US" dirty="0"/>
              <a:t>: If one data type is unclear or noisy, the others can fill in the blanks.</a:t>
            </a:r>
          </a:p>
          <a:p>
            <a:pPr marL="139700" indent="0">
              <a:buNone/>
            </a:pPr>
            <a:r>
              <a:rPr lang="en-US" b="1" dirty="0"/>
              <a:t>Real-Life Applications</a:t>
            </a:r>
            <a:r>
              <a:rPr lang="en-US" dirty="0"/>
              <a:t>: Many challenges in AI, like speech translation or gesture recognition, require more than one type of input.</a:t>
            </a:r>
          </a:p>
          <a:p>
            <a:pPr marL="139700" indent="0">
              <a:buNone/>
            </a:pPr>
            <a:r>
              <a:rPr lang="en-US" b="1" dirty="0"/>
              <a:t>Richer Interactions</a:t>
            </a:r>
            <a:r>
              <a:rPr lang="en-US" dirty="0"/>
              <a:t>: Systems like virtual assistants become more interactive by using both speech and facial cues.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b="1" dirty="0"/>
              <a:t>Examples in Action</a:t>
            </a:r>
            <a:r>
              <a:rPr lang="en-US" dirty="0"/>
              <a:t>:</a:t>
            </a:r>
          </a:p>
          <a:p>
            <a:r>
              <a:rPr lang="en-US" b="1" dirty="0"/>
              <a:t>Healthcare: </a:t>
            </a:r>
            <a:r>
              <a:rPr lang="en-US" dirty="0"/>
              <a:t>Combining medical history with imaging for better diagnostics.</a:t>
            </a:r>
          </a:p>
          <a:p>
            <a:r>
              <a:rPr lang="en-US" b="1" dirty="0"/>
              <a:t>Entertainment: </a:t>
            </a:r>
            <a:r>
              <a:rPr lang="en-US" dirty="0"/>
              <a:t>Synchronizing character animation with voice input for realistic avatars.</a:t>
            </a:r>
          </a:p>
        </p:txBody>
      </p:sp>
      <p:grpSp>
        <p:nvGrpSpPr>
          <p:cNvPr id="1871" name="Google Shape;1871;p53"/>
          <p:cNvGrpSpPr/>
          <p:nvPr/>
        </p:nvGrpSpPr>
        <p:grpSpPr>
          <a:xfrm>
            <a:off x="4260497" y="4762204"/>
            <a:ext cx="76825" cy="76800"/>
            <a:chOff x="3104875" y="1099400"/>
            <a:chExt cx="76825" cy="76800"/>
          </a:xfrm>
        </p:grpSpPr>
        <p:sp>
          <p:nvSpPr>
            <p:cNvPr id="1872" name="Google Shape;1872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4" name="Google Shape;1874;p53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875" name="Google Shape;1875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7" name="Google Shape;1877;p53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878" name="Google Shape;1878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80" name="Google Shape;1880;p53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6329678" y="2793215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1" name="Google Shape;1881;p53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-428183" y="4437915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2" name="Google Shape;1882;p53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6480807" y="1124745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3" name="Google Shape;1883;p53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153454" y="202268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4" name="Google Shape;1884;p53"/>
          <p:cNvPicPr preferRelativeResize="0"/>
          <p:nvPr/>
        </p:nvPicPr>
        <p:blipFill rotWithShape="1">
          <a:blip r:embed="rId7">
            <a:alphaModFix/>
          </a:blip>
          <a:srcRect l="25537" t="7152" r="23467" b="5838"/>
          <a:stretch/>
        </p:blipFill>
        <p:spPr>
          <a:xfrm>
            <a:off x="7743128" y="0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08883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1385" name="Google Shape;1385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40"/>
          <p:cNvSpPr txBox="1">
            <a:spLocks noGrp="1"/>
          </p:cNvSpPr>
          <p:nvPr>
            <p:ph type="title"/>
          </p:nvPr>
        </p:nvSpPr>
        <p:spPr>
          <a:xfrm>
            <a:off x="720000" y="2666458"/>
            <a:ext cx="6659016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3600" b="1" dirty="0"/>
              <a:t>Key Components of Multimodal AI</a:t>
            </a:r>
          </a:p>
        </p:txBody>
      </p:sp>
      <p:grpSp>
        <p:nvGrpSpPr>
          <p:cNvPr id="1390" name="Google Shape;1390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5835407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032138"/>
      </a:lt1>
      <a:dk2>
        <a:srgbClr val="6995D9"/>
      </a:dk2>
      <a:lt2>
        <a:srgbClr val="002E8A"/>
      </a:lt2>
      <a:accent1>
        <a:srgbClr val="00FB87"/>
      </a:accent1>
      <a:accent2>
        <a:srgbClr val="00CCAC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1171</Words>
  <Application>Microsoft Office PowerPoint</Application>
  <PresentationFormat>On-screen Show (16:9)</PresentationFormat>
  <Paragraphs>181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Wingdings</vt:lpstr>
      <vt:lpstr>Montserrat Black</vt:lpstr>
      <vt:lpstr>Bebas Neue</vt:lpstr>
      <vt:lpstr>Montserrat</vt:lpstr>
      <vt:lpstr>Arial</vt:lpstr>
      <vt:lpstr>Anaheim</vt:lpstr>
      <vt:lpstr>Artificial Intelligence (AI) Technology Consulting by Slidesgo</vt:lpstr>
      <vt:lpstr>MultiModel ARTIFICIAL INTELLIGENCE (AI) Artificial Intelligence 2</vt:lpstr>
      <vt:lpstr>Presented By</vt:lpstr>
      <vt:lpstr>TABLE OF CONTENTS</vt:lpstr>
      <vt:lpstr>TABLE OF CONTENTS</vt:lpstr>
      <vt:lpstr>01</vt:lpstr>
      <vt:lpstr>What is Multimodal AI?</vt:lpstr>
      <vt:lpstr>02</vt:lpstr>
      <vt:lpstr>Why Multimodal AI?</vt:lpstr>
      <vt:lpstr>03</vt:lpstr>
      <vt:lpstr>Key Components of Multimodal AI</vt:lpstr>
      <vt:lpstr>04</vt:lpstr>
      <vt:lpstr>Applications of Multimodal AI</vt:lpstr>
      <vt:lpstr>Applications of Multimodal AI</vt:lpstr>
      <vt:lpstr>05</vt:lpstr>
      <vt:lpstr>WHAT ARE WE WORKING ON?</vt:lpstr>
      <vt:lpstr>OUR ASPIRATIONS</vt:lpstr>
      <vt:lpstr>06</vt:lpstr>
      <vt:lpstr>Sign Language Recognition: A Multimodal AI Application Example</vt:lpstr>
      <vt:lpstr>07</vt:lpstr>
      <vt:lpstr>Sign Language Recognition: A Multimodal AI Application Example</vt:lpstr>
      <vt:lpstr>08</vt:lpstr>
      <vt:lpstr>Technical Approach</vt:lpstr>
      <vt:lpstr>Technical Approach</vt:lpstr>
      <vt:lpstr>09</vt:lpstr>
      <vt:lpstr>LIVE Demonstration</vt:lpstr>
      <vt:lpstr>09</vt:lpstr>
      <vt:lpstr>Conclusion</vt:lpstr>
      <vt:lpstr>Questions &amp; Discussion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Karim Karim</cp:lastModifiedBy>
  <cp:revision>2</cp:revision>
  <dcterms:modified xsi:type="dcterms:W3CDTF">2024-12-17T00:27:33Z</dcterms:modified>
</cp:coreProperties>
</file>